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9" r:id="rId3"/>
    <p:sldId id="351" r:id="rId4"/>
    <p:sldId id="350" r:id="rId5"/>
    <p:sldId id="352" r:id="rId6"/>
    <p:sldId id="403" r:id="rId7"/>
    <p:sldId id="344" r:id="rId8"/>
    <p:sldId id="333" r:id="rId9"/>
    <p:sldId id="412" r:id="rId10"/>
    <p:sldId id="419" r:id="rId11"/>
    <p:sldId id="420" r:id="rId12"/>
    <p:sldId id="423" r:id="rId13"/>
    <p:sldId id="424" r:id="rId14"/>
    <p:sldId id="406" r:id="rId15"/>
    <p:sldId id="417" r:id="rId16"/>
    <p:sldId id="418" r:id="rId17"/>
    <p:sldId id="405" r:id="rId18"/>
    <p:sldId id="409" r:id="rId19"/>
    <p:sldId id="400" r:id="rId20"/>
    <p:sldId id="414" r:id="rId21"/>
    <p:sldId id="415" r:id="rId22"/>
    <p:sldId id="416" r:id="rId23"/>
    <p:sldId id="413" r:id="rId24"/>
    <p:sldId id="422" r:id="rId25"/>
    <p:sldId id="426" r:id="rId26"/>
    <p:sldId id="425" r:id="rId27"/>
    <p:sldId id="421" r:id="rId28"/>
    <p:sldId id="401" r:id="rId29"/>
    <p:sldId id="402" r:id="rId30"/>
    <p:sldId id="361" r:id="rId31"/>
  </p:sldIdLst>
  <p:sldSz cx="12192000" cy="6858000"/>
  <p:notesSz cx="6819900" cy="99314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52B9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F44399-94D5-455B-87D8-1D99B0F1E164}" v="11" dt="2023-09-18T21:17:43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8" autoAdjust="0"/>
    <p:restoredTop sz="92786" autoAdjust="0"/>
  </p:normalViewPr>
  <p:slideViewPr>
    <p:cSldViewPr>
      <p:cViewPr varScale="1">
        <p:scale>
          <a:sx n="81" d="100"/>
          <a:sy n="81" d="100"/>
        </p:scale>
        <p:origin x="69" y="11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brišek, Simon" userId="58376321-848d-43c0-b9b2-66b7a8777996" providerId="ADAL" clId="{5BE83FCD-5A73-4B31-BE0E-2D6EED63F9D0}"/>
    <pc:docChg chg="undo custSel addSld modSld">
      <pc:chgData name="Dobrišek, Simon" userId="58376321-848d-43c0-b9b2-66b7a8777996" providerId="ADAL" clId="{5BE83FCD-5A73-4B31-BE0E-2D6EED63F9D0}" dt="2022-05-31T22:54:38.606" v="4295" actId="1076"/>
      <pc:docMkLst>
        <pc:docMk/>
      </pc:docMkLst>
      <pc:sldChg chg="modSp mod">
        <pc:chgData name="Dobrišek, Simon" userId="58376321-848d-43c0-b9b2-66b7a8777996" providerId="ADAL" clId="{5BE83FCD-5A73-4B31-BE0E-2D6EED63F9D0}" dt="2022-05-31T20:07:55.851" v="195" actId="790"/>
        <pc:sldMkLst>
          <pc:docMk/>
          <pc:sldMk cId="0" sldId="256"/>
        </pc:sldMkLst>
        <pc:spChg chg="mod">
          <ac:chgData name="Dobrišek, Simon" userId="58376321-848d-43c0-b9b2-66b7a8777996" providerId="ADAL" clId="{5BE83FCD-5A73-4B31-BE0E-2D6EED63F9D0}" dt="2022-05-31T20:07:55.851" v="195" actId="790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Dobrišek, Simon" userId="58376321-848d-43c0-b9b2-66b7a8777996" providerId="ADAL" clId="{5BE83FCD-5A73-4B31-BE0E-2D6EED63F9D0}" dt="2022-05-31T22:21:11.874" v="3650" actId="790"/>
        <pc:sldMkLst>
          <pc:docMk/>
          <pc:sldMk cId="0" sldId="259"/>
        </pc:sldMkLst>
        <pc:spChg chg="mod">
          <ac:chgData name="Dobrišek, Simon" userId="58376321-848d-43c0-b9b2-66b7a8777996" providerId="ADAL" clId="{5BE83FCD-5A73-4B31-BE0E-2D6EED63F9D0}" dt="2022-05-31T22:21:11.874" v="3650" actId="790"/>
          <ac:spMkLst>
            <pc:docMk/>
            <pc:sldMk cId="0" sldId="259"/>
            <ac:spMk id="3" creationId="{00000000-0000-0000-0000-000000000000}"/>
          </ac:spMkLst>
        </pc:spChg>
      </pc:sldChg>
      <pc:sldChg chg="modSp mod">
        <pc:chgData name="Dobrišek, Simon" userId="58376321-848d-43c0-b9b2-66b7a8777996" providerId="ADAL" clId="{5BE83FCD-5A73-4B31-BE0E-2D6EED63F9D0}" dt="2022-05-31T20:39:01.337" v="514" actId="790"/>
        <pc:sldMkLst>
          <pc:docMk/>
          <pc:sldMk cId="0" sldId="266"/>
        </pc:sldMkLst>
        <pc:spChg chg="mod">
          <ac:chgData name="Dobrišek, Simon" userId="58376321-848d-43c0-b9b2-66b7a8777996" providerId="ADAL" clId="{5BE83FCD-5A73-4B31-BE0E-2D6EED63F9D0}" dt="2022-05-31T20:39:01.337" v="514" actId="790"/>
          <ac:spMkLst>
            <pc:docMk/>
            <pc:sldMk cId="0" sldId="266"/>
            <ac:spMk id="3" creationId="{00000000-0000-0000-0000-000000000000}"/>
          </ac:spMkLst>
        </pc:spChg>
      </pc:sldChg>
      <pc:sldChg chg="modSp mod">
        <pc:chgData name="Dobrišek, Simon" userId="58376321-848d-43c0-b9b2-66b7a8777996" providerId="ADAL" clId="{5BE83FCD-5A73-4B31-BE0E-2D6EED63F9D0}" dt="2022-05-31T20:26:02.137" v="393" actId="1076"/>
        <pc:sldMkLst>
          <pc:docMk/>
          <pc:sldMk cId="2897897827" sldId="293"/>
        </pc:sldMkLst>
        <pc:spChg chg="mod">
          <ac:chgData name="Dobrišek, Simon" userId="58376321-848d-43c0-b9b2-66b7a8777996" providerId="ADAL" clId="{5BE83FCD-5A73-4B31-BE0E-2D6EED63F9D0}" dt="2022-05-31T20:25:50.456" v="392" actId="403"/>
          <ac:spMkLst>
            <pc:docMk/>
            <pc:sldMk cId="2897897827" sldId="293"/>
            <ac:spMk id="4" creationId="{00000000-0000-0000-0000-000000000000}"/>
          </ac:spMkLst>
        </pc:spChg>
        <pc:picChg chg="mod">
          <ac:chgData name="Dobrišek, Simon" userId="58376321-848d-43c0-b9b2-66b7a8777996" providerId="ADAL" clId="{5BE83FCD-5A73-4B31-BE0E-2D6EED63F9D0}" dt="2022-05-31T20:26:02.137" v="393" actId="1076"/>
          <ac:picMkLst>
            <pc:docMk/>
            <pc:sldMk cId="2897897827" sldId="293"/>
            <ac:picMk id="6" creationId="{00000000-0000-0000-0000-000000000000}"/>
          </ac:picMkLst>
        </pc:picChg>
      </pc:sldChg>
      <pc:sldChg chg="modSp mod">
        <pc:chgData name="Dobrišek, Simon" userId="58376321-848d-43c0-b9b2-66b7a8777996" providerId="ADAL" clId="{5BE83FCD-5A73-4B31-BE0E-2D6EED63F9D0}" dt="2022-05-31T20:28:24.100" v="414" actId="790"/>
        <pc:sldMkLst>
          <pc:docMk/>
          <pc:sldMk cId="385109267" sldId="333"/>
        </pc:sldMkLst>
        <pc:spChg chg="mod">
          <ac:chgData name="Dobrišek, Simon" userId="58376321-848d-43c0-b9b2-66b7a8777996" providerId="ADAL" clId="{5BE83FCD-5A73-4B31-BE0E-2D6EED63F9D0}" dt="2022-05-31T20:28:24.100" v="414" actId="790"/>
          <ac:spMkLst>
            <pc:docMk/>
            <pc:sldMk cId="385109267" sldId="333"/>
            <ac:spMk id="4" creationId="{00000000-0000-0000-0000-000000000000}"/>
          </ac:spMkLst>
        </pc:spChg>
        <pc:graphicFrameChg chg="modGraphic">
          <ac:chgData name="Dobrišek, Simon" userId="58376321-848d-43c0-b9b2-66b7a8777996" providerId="ADAL" clId="{5BE83FCD-5A73-4B31-BE0E-2D6EED63F9D0}" dt="2022-05-31T20:27:36.745" v="413" actId="790"/>
          <ac:graphicFrameMkLst>
            <pc:docMk/>
            <pc:sldMk cId="385109267" sldId="333"/>
            <ac:graphicFrameMk id="3" creationId="{00000000-0000-0000-0000-000000000000}"/>
          </ac:graphicFrameMkLst>
        </pc:graphicFrameChg>
      </pc:sldChg>
      <pc:sldChg chg="addSp modSp mod">
        <pc:chgData name="Dobrišek, Simon" userId="58376321-848d-43c0-b9b2-66b7a8777996" providerId="ADAL" clId="{5BE83FCD-5A73-4B31-BE0E-2D6EED63F9D0}" dt="2022-05-31T22:22:42.524" v="3659" actId="1076"/>
        <pc:sldMkLst>
          <pc:docMk/>
          <pc:sldMk cId="3673202062" sldId="344"/>
        </pc:sldMkLst>
        <pc:spChg chg="mod">
          <ac:chgData name="Dobrišek, Simon" userId="58376321-848d-43c0-b9b2-66b7a8777996" providerId="ADAL" clId="{5BE83FCD-5A73-4B31-BE0E-2D6EED63F9D0}" dt="2022-05-31T22:22:37.934" v="3658" actId="1076"/>
          <ac:spMkLst>
            <pc:docMk/>
            <pc:sldMk cId="3673202062" sldId="344"/>
            <ac:spMk id="2" creationId="{00000000-0000-0000-0000-000000000000}"/>
          </ac:spMkLst>
        </pc:spChg>
        <pc:spChg chg="mod">
          <ac:chgData name="Dobrišek, Simon" userId="58376321-848d-43c0-b9b2-66b7a8777996" providerId="ADAL" clId="{5BE83FCD-5A73-4B31-BE0E-2D6EED63F9D0}" dt="2022-05-31T20:23:29.355" v="326" actId="790"/>
          <ac:spMkLst>
            <pc:docMk/>
            <pc:sldMk cId="3673202062" sldId="344"/>
            <ac:spMk id="17" creationId="{00000000-0000-0000-0000-000000000000}"/>
          </ac:spMkLst>
        </pc:spChg>
        <pc:spChg chg="add mod">
          <ac:chgData name="Dobrišek, Simon" userId="58376321-848d-43c0-b9b2-66b7a8777996" providerId="ADAL" clId="{5BE83FCD-5A73-4B31-BE0E-2D6EED63F9D0}" dt="2022-05-31T22:22:06.159" v="3652" actId="164"/>
          <ac:spMkLst>
            <pc:docMk/>
            <pc:sldMk cId="3673202062" sldId="344"/>
            <ac:spMk id="19" creationId="{0588538F-A12C-100A-E3B8-7DEE8DD29B7E}"/>
          </ac:spMkLst>
        </pc:spChg>
        <pc:grpChg chg="add mod">
          <ac:chgData name="Dobrišek, Simon" userId="58376321-848d-43c0-b9b2-66b7a8777996" providerId="ADAL" clId="{5BE83FCD-5A73-4B31-BE0E-2D6EED63F9D0}" dt="2022-05-31T22:22:42.524" v="3659" actId="1076"/>
          <ac:grpSpMkLst>
            <pc:docMk/>
            <pc:sldMk cId="3673202062" sldId="344"/>
            <ac:grpSpMk id="11" creationId="{1F94CD43-18AB-062D-859F-3F58B646B977}"/>
          </ac:grpSpMkLst>
        </pc:grpChg>
        <pc:grpChg chg="add mod">
          <ac:chgData name="Dobrišek, Simon" userId="58376321-848d-43c0-b9b2-66b7a8777996" providerId="ADAL" clId="{5BE83FCD-5A73-4B31-BE0E-2D6EED63F9D0}" dt="2022-05-31T22:22:37.934" v="3658" actId="1076"/>
          <ac:grpSpMkLst>
            <pc:docMk/>
            <pc:sldMk cId="3673202062" sldId="344"/>
            <ac:grpSpMk id="18" creationId="{CA0F0119-0A19-7A47-C90A-A224715063DE}"/>
          </ac:grpSpMkLst>
        </pc:grpChg>
        <pc:picChg chg="add mod">
          <ac:chgData name="Dobrišek, Simon" userId="58376321-848d-43c0-b9b2-66b7a8777996" providerId="ADAL" clId="{5BE83FCD-5A73-4B31-BE0E-2D6EED63F9D0}" dt="2022-05-31T22:22:06.159" v="3652" actId="164"/>
          <ac:picMkLst>
            <pc:docMk/>
            <pc:sldMk cId="3673202062" sldId="344"/>
            <ac:picMk id="10" creationId="{911D1844-4521-B705-79CE-3CD6D6646A54}"/>
          </ac:picMkLst>
        </pc:picChg>
        <pc:picChg chg="mod">
          <ac:chgData name="Dobrišek, Simon" userId="58376321-848d-43c0-b9b2-66b7a8777996" providerId="ADAL" clId="{5BE83FCD-5A73-4B31-BE0E-2D6EED63F9D0}" dt="2022-05-31T22:22:37.934" v="3658" actId="1076"/>
          <ac:picMkLst>
            <pc:docMk/>
            <pc:sldMk cId="3673202062" sldId="344"/>
            <ac:picMk id="4098" creationId="{00000000-0000-0000-0000-000000000000}"/>
          </ac:picMkLst>
        </pc:picChg>
      </pc:sldChg>
      <pc:sldChg chg="modSp mod">
        <pc:chgData name="Dobrišek, Simon" userId="58376321-848d-43c0-b9b2-66b7a8777996" providerId="ADAL" clId="{5BE83FCD-5A73-4B31-BE0E-2D6EED63F9D0}" dt="2022-05-31T20:25:14.477" v="380" actId="1076"/>
        <pc:sldMkLst>
          <pc:docMk/>
          <pc:sldMk cId="3915676295" sldId="352"/>
        </pc:sldMkLst>
        <pc:spChg chg="mod">
          <ac:chgData name="Dobrišek, Simon" userId="58376321-848d-43c0-b9b2-66b7a8777996" providerId="ADAL" clId="{5BE83FCD-5A73-4B31-BE0E-2D6EED63F9D0}" dt="2022-05-31T20:24:53.796" v="377" actId="20577"/>
          <ac:spMkLst>
            <pc:docMk/>
            <pc:sldMk cId="3915676295" sldId="352"/>
            <ac:spMk id="18" creationId="{00000000-0000-0000-0000-000000000000}"/>
          </ac:spMkLst>
        </pc:spChg>
        <pc:picChg chg="mod">
          <ac:chgData name="Dobrišek, Simon" userId="58376321-848d-43c0-b9b2-66b7a8777996" providerId="ADAL" clId="{5BE83FCD-5A73-4B31-BE0E-2D6EED63F9D0}" dt="2022-05-31T20:25:14.477" v="380" actId="1076"/>
          <ac:picMkLst>
            <pc:docMk/>
            <pc:sldMk cId="3915676295" sldId="352"/>
            <ac:picMk id="1026" creationId="{00000000-0000-0000-0000-000000000000}"/>
          </ac:picMkLst>
        </pc:picChg>
      </pc:sldChg>
      <pc:sldChg chg="modSp mod">
        <pc:chgData name="Dobrišek, Simon" userId="58376321-848d-43c0-b9b2-66b7a8777996" providerId="ADAL" clId="{5BE83FCD-5A73-4B31-BE0E-2D6EED63F9D0}" dt="2022-05-31T22:37:38.024" v="4076" actId="20577"/>
        <pc:sldMkLst>
          <pc:docMk/>
          <pc:sldMk cId="3672458727" sldId="356"/>
        </pc:sldMkLst>
        <pc:spChg chg="mod">
          <ac:chgData name="Dobrišek, Simon" userId="58376321-848d-43c0-b9b2-66b7a8777996" providerId="ADAL" clId="{5BE83FCD-5A73-4B31-BE0E-2D6EED63F9D0}" dt="2022-05-31T21:04:59.236" v="1037" actId="790"/>
          <ac:spMkLst>
            <pc:docMk/>
            <pc:sldMk cId="3672458727" sldId="356"/>
            <ac:spMk id="3" creationId="{00000000-0000-0000-0000-000000000000}"/>
          </ac:spMkLst>
        </pc:spChg>
        <pc:spChg chg="mod">
          <ac:chgData name="Dobrišek, Simon" userId="58376321-848d-43c0-b9b2-66b7a8777996" providerId="ADAL" clId="{5BE83FCD-5A73-4B31-BE0E-2D6EED63F9D0}" dt="2022-05-31T22:37:38.024" v="4076" actId="20577"/>
          <ac:spMkLst>
            <pc:docMk/>
            <pc:sldMk cId="3672458727" sldId="356"/>
            <ac:spMk id="5" creationId="{00000000-0000-0000-0000-000000000000}"/>
          </ac:spMkLst>
        </pc:spChg>
        <pc:picChg chg="mod">
          <ac:chgData name="Dobrišek, Simon" userId="58376321-848d-43c0-b9b2-66b7a8777996" providerId="ADAL" clId="{5BE83FCD-5A73-4B31-BE0E-2D6EED63F9D0}" dt="2022-05-31T21:04:41.901" v="1025" actId="1076"/>
          <ac:picMkLst>
            <pc:docMk/>
            <pc:sldMk cId="3672458727" sldId="356"/>
            <ac:picMk id="2050" creationId="{00000000-0000-0000-0000-000000000000}"/>
          </ac:picMkLst>
        </pc:picChg>
      </pc:sldChg>
      <pc:sldChg chg="modSp mod">
        <pc:chgData name="Dobrišek, Simon" userId="58376321-848d-43c0-b9b2-66b7a8777996" providerId="ADAL" clId="{5BE83FCD-5A73-4B31-BE0E-2D6EED63F9D0}" dt="2022-05-31T22:38:25.016" v="4078"/>
        <pc:sldMkLst>
          <pc:docMk/>
          <pc:sldMk cId="2337897407" sldId="357"/>
        </pc:sldMkLst>
        <pc:spChg chg="mod">
          <ac:chgData name="Dobrišek, Simon" userId="58376321-848d-43c0-b9b2-66b7a8777996" providerId="ADAL" clId="{5BE83FCD-5A73-4B31-BE0E-2D6EED63F9D0}" dt="2022-05-31T22:38:25.016" v="4078"/>
          <ac:spMkLst>
            <pc:docMk/>
            <pc:sldMk cId="2337897407" sldId="357"/>
            <ac:spMk id="9" creationId="{00000000-0000-0000-0000-000000000000}"/>
          </ac:spMkLst>
        </pc:spChg>
      </pc:sldChg>
      <pc:sldChg chg="modSp mod">
        <pc:chgData name="Dobrišek, Simon" userId="58376321-848d-43c0-b9b2-66b7a8777996" providerId="ADAL" clId="{5BE83FCD-5A73-4B31-BE0E-2D6EED63F9D0}" dt="2022-05-31T22:21:29.321" v="3651" actId="207"/>
        <pc:sldMkLst>
          <pc:docMk/>
          <pc:sldMk cId="1181582035" sldId="360"/>
        </pc:sldMkLst>
        <pc:spChg chg="mod">
          <ac:chgData name="Dobrišek, Simon" userId="58376321-848d-43c0-b9b2-66b7a8777996" providerId="ADAL" clId="{5BE83FCD-5A73-4B31-BE0E-2D6EED63F9D0}" dt="2022-05-31T22:21:29.321" v="3651" actId="207"/>
          <ac:spMkLst>
            <pc:docMk/>
            <pc:sldMk cId="1181582035" sldId="360"/>
            <ac:spMk id="3" creationId="{00000000-0000-0000-0000-000000000000}"/>
          </ac:spMkLst>
        </pc:spChg>
      </pc:sldChg>
      <pc:sldChg chg="modSp mod">
        <pc:chgData name="Dobrišek, Simon" userId="58376321-848d-43c0-b9b2-66b7a8777996" providerId="ADAL" clId="{5BE83FCD-5A73-4B31-BE0E-2D6EED63F9D0}" dt="2022-05-31T21:07:04.598" v="1061" actId="1076"/>
        <pc:sldMkLst>
          <pc:docMk/>
          <pc:sldMk cId="2580357089" sldId="380"/>
        </pc:sldMkLst>
        <pc:spChg chg="mod">
          <ac:chgData name="Dobrišek, Simon" userId="58376321-848d-43c0-b9b2-66b7a8777996" providerId="ADAL" clId="{5BE83FCD-5A73-4B31-BE0E-2D6EED63F9D0}" dt="2022-05-31T20:58:10.625" v="921" actId="20577"/>
          <ac:spMkLst>
            <pc:docMk/>
            <pc:sldMk cId="2580357089" sldId="380"/>
            <ac:spMk id="5" creationId="{00000000-0000-0000-0000-000000000000}"/>
          </ac:spMkLst>
        </pc:spChg>
        <pc:spChg chg="mod">
          <ac:chgData name="Dobrišek, Simon" userId="58376321-848d-43c0-b9b2-66b7a8777996" providerId="ADAL" clId="{5BE83FCD-5A73-4B31-BE0E-2D6EED63F9D0}" dt="2022-05-31T20:57:37.460" v="912" actId="20577"/>
          <ac:spMkLst>
            <pc:docMk/>
            <pc:sldMk cId="2580357089" sldId="380"/>
            <ac:spMk id="9" creationId="{00000000-0000-0000-0000-000000000000}"/>
          </ac:spMkLst>
        </pc:spChg>
        <pc:spChg chg="mod">
          <ac:chgData name="Dobrišek, Simon" userId="58376321-848d-43c0-b9b2-66b7a8777996" providerId="ADAL" clId="{5BE83FCD-5A73-4B31-BE0E-2D6EED63F9D0}" dt="2022-05-31T20:58:18.426" v="930" actId="20577"/>
          <ac:spMkLst>
            <pc:docMk/>
            <pc:sldMk cId="2580357089" sldId="380"/>
            <ac:spMk id="10" creationId="{00000000-0000-0000-0000-000000000000}"/>
          </ac:spMkLst>
        </pc:spChg>
        <pc:picChg chg="mod">
          <ac:chgData name="Dobrišek, Simon" userId="58376321-848d-43c0-b9b2-66b7a8777996" providerId="ADAL" clId="{5BE83FCD-5A73-4B31-BE0E-2D6EED63F9D0}" dt="2022-05-31T21:07:04.598" v="1061" actId="1076"/>
          <ac:picMkLst>
            <pc:docMk/>
            <pc:sldMk cId="2580357089" sldId="380"/>
            <ac:picMk id="8" creationId="{00000000-0000-0000-0000-000000000000}"/>
          </ac:picMkLst>
        </pc:picChg>
      </pc:sldChg>
      <pc:sldChg chg="modSp mod">
        <pc:chgData name="Dobrišek, Simon" userId="58376321-848d-43c0-b9b2-66b7a8777996" providerId="ADAL" clId="{5BE83FCD-5A73-4B31-BE0E-2D6EED63F9D0}" dt="2022-05-31T21:01:21.122" v="951" actId="20577"/>
        <pc:sldMkLst>
          <pc:docMk/>
          <pc:sldMk cId="2551261592" sldId="391"/>
        </pc:sldMkLst>
        <pc:spChg chg="mod">
          <ac:chgData name="Dobrišek, Simon" userId="58376321-848d-43c0-b9b2-66b7a8777996" providerId="ADAL" clId="{5BE83FCD-5A73-4B31-BE0E-2D6EED63F9D0}" dt="2022-05-31T21:01:21.122" v="951" actId="20577"/>
          <ac:spMkLst>
            <pc:docMk/>
            <pc:sldMk cId="2551261592" sldId="391"/>
            <ac:spMk id="9" creationId="{00000000-0000-0000-0000-000000000000}"/>
          </ac:spMkLst>
        </pc:spChg>
      </pc:sldChg>
      <pc:sldChg chg="modSp mod">
        <pc:chgData name="Dobrišek, Simon" userId="58376321-848d-43c0-b9b2-66b7a8777996" providerId="ADAL" clId="{5BE83FCD-5A73-4B31-BE0E-2D6EED63F9D0}" dt="2022-05-31T22:37:01.274" v="4074" actId="113"/>
        <pc:sldMkLst>
          <pc:docMk/>
          <pc:sldMk cId="1294209802" sldId="396"/>
        </pc:sldMkLst>
        <pc:spChg chg="mod">
          <ac:chgData name="Dobrišek, Simon" userId="58376321-848d-43c0-b9b2-66b7a8777996" providerId="ADAL" clId="{5BE83FCD-5A73-4B31-BE0E-2D6EED63F9D0}" dt="2022-05-31T20:59:16.547" v="932" actId="20577"/>
          <ac:spMkLst>
            <pc:docMk/>
            <pc:sldMk cId="1294209802" sldId="396"/>
            <ac:spMk id="24" creationId="{00000000-0000-0000-0000-000000000000}"/>
          </ac:spMkLst>
        </pc:spChg>
        <pc:spChg chg="mod">
          <ac:chgData name="Dobrišek, Simon" userId="58376321-848d-43c0-b9b2-66b7a8777996" providerId="ADAL" clId="{5BE83FCD-5A73-4B31-BE0E-2D6EED63F9D0}" dt="2022-05-31T22:37:01.274" v="4074" actId="113"/>
          <ac:spMkLst>
            <pc:docMk/>
            <pc:sldMk cId="1294209802" sldId="396"/>
            <ac:spMk id="34" creationId="{00000000-0000-0000-0000-000000000000}"/>
          </ac:spMkLst>
        </pc:spChg>
      </pc:sldChg>
      <pc:sldChg chg="addSp modSp mod">
        <pc:chgData name="Dobrišek, Simon" userId="58376321-848d-43c0-b9b2-66b7a8777996" providerId="ADAL" clId="{5BE83FCD-5A73-4B31-BE0E-2D6EED63F9D0}" dt="2022-05-31T21:35:57.090" v="1989" actId="113"/>
        <pc:sldMkLst>
          <pc:docMk/>
          <pc:sldMk cId="1541866538" sldId="397"/>
        </pc:sldMkLst>
        <pc:spChg chg="mod">
          <ac:chgData name="Dobrišek, Simon" userId="58376321-848d-43c0-b9b2-66b7a8777996" providerId="ADAL" clId="{5BE83FCD-5A73-4B31-BE0E-2D6EED63F9D0}" dt="2022-05-31T21:35:57.090" v="1989" actId="113"/>
          <ac:spMkLst>
            <pc:docMk/>
            <pc:sldMk cId="1541866538" sldId="397"/>
            <ac:spMk id="4" creationId="{00000000-0000-0000-0000-000000000000}"/>
          </ac:spMkLst>
        </pc:spChg>
        <pc:spChg chg="mod">
          <ac:chgData name="Dobrišek, Simon" userId="58376321-848d-43c0-b9b2-66b7a8777996" providerId="ADAL" clId="{5BE83FCD-5A73-4B31-BE0E-2D6EED63F9D0}" dt="2022-05-31T20:39:32.750" v="515" actId="790"/>
          <ac:spMkLst>
            <pc:docMk/>
            <pc:sldMk cId="1541866538" sldId="397"/>
            <ac:spMk id="5" creationId="{00000000-0000-0000-0000-000000000000}"/>
          </ac:spMkLst>
        </pc:spChg>
        <pc:picChg chg="add mod">
          <ac:chgData name="Dobrišek, Simon" userId="58376321-848d-43c0-b9b2-66b7a8777996" providerId="ADAL" clId="{5BE83FCD-5A73-4B31-BE0E-2D6EED63F9D0}" dt="2022-05-31T20:54:56.265" v="787" actId="1076"/>
          <ac:picMkLst>
            <pc:docMk/>
            <pc:sldMk cId="1541866538" sldId="397"/>
            <ac:picMk id="3" creationId="{819C8BAD-502D-55DD-76FF-44E8AC96D093}"/>
          </ac:picMkLst>
        </pc:picChg>
      </pc:sldChg>
      <pc:sldChg chg="addSp delSp modSp add mod">
        <pc:chgData name="Dobrišek, Simon" userId="58376321-848d-43c0-b9b2-66b7a8777996" providerId="ADAL" clId="{5BE83FCD-5A73-4B31-BE0E-2D6EED63F9D0}" dt="2022-05-31T22:23:41.098" v="3661" actId="20577"/>
        <pc:sldMkLst>
          <pc:docMk/>
          <pc:sldMk cId="3611598094" sldId="398"/>
        </pc:sldMkLst>
        <pc:spChg chg="mod">
          <ac:chgData name="Dobrišek, Simon" userId="58376321-848d-43c0-b9b2-66b7a8777996" providerId="ADAL" clId="{5BE83FCD-5A73-4B31-BE0E-2D6EED63F9D0}" dt="2022-05-31T22:23:41.098" v="3661" actId="20577"/>
          <ac:spMkLst>
            <pc:docMk/>
            <pc:sldMk cId="3611598094" sldId="398"/>
            <ac:spMk id="4" creationId="{00000000-0000-0000-0000-000000000000}"/>
          </ac:spMkLst>
        </pc:spChg>
        <pc:picChg chg="del">
          <ac:chgData name="Dobrišek, Simon" userId="58376321-848d-43c0-b9b2-66b7a8777996" providerId="ADAL" clId="{5BE83FCD-5A73-4B31-BE0E-2D6EED63F9D0}" dt="2022-05-31T21:13:02.180" v="1137" actId="478"/>
          <ac:picMkLst>
            <pc:docMk/>
            <pc:sldMk cId="3611598094" sldId="398"/>
            <ac:picMk id="3" creationId="{819C8BAD-502D-55DD-76FF-44E8AC96D093}"/>
          </ac:picMkLst>
        </pc:picChg>
        <pc:picChg chg="add mod">
          <ac:chgData name="Dobrišek, Simon" userId="58376321-848d-43c0-b9b2-66b7a8777996" providerId="ADAL" clId="{5BE83FCD-5A73-4B31-BE0E-2D6EED63F9D0}" dt="2022-05-31T21:50:35.645" v="2535" actId="1076"/>
          <ac:picMkLst>
            <pc:docMk/>
            <pc:sldMk cId="3611598094" sldId="398"/>
            <ac:picMk id="1026" creationId="{73C87F0D-D2A1-257D-CE77-DD5ADEE3DD80}"/>
          </ac:picMkLst>
        </pc:picChg>
      </pc:sldChg>
      <pc:sldChg chg="addSp delSp modSp add mod">
        <pc:chgData name="Dobrišek, Simon" userId="58376321-848d-43c0-b9b2-66b7a8777996" providerId="ADAL" clId="{5BE83FCD-5A73-4B31-BE0E-2D6EED63F9D0}" dt="2022-05-31T21:53:21.939" v="2549" actId="20577"/>
        <pc:sldMkLst>
          <pc:docMk/>
          <pc:sldMk cId="367721181" sldId="399"/>
        </pc:sldMkLst>
        <pc:spChg chg="mod">
          <ac:chgData name="Dobrišek, Simon" userId="58376321-848d-43c0-b9b2-66b7a8777996" providerId="ADAL" clId="{5BE83FCD-5A73-4B31-BE0E-2D6EED63F9D0}" dt="2022-05-31T21:53:21.939" v="2549" actId="20577"/>
          <ac:spMkLst>
            <pc:docMk/>
            <pc:sldMk cId="367721181" sldId="399"/>
            <ac:spMk id="4" creationId="{00000000-0000-0000-0000-000000000000}"/>
          </ac:spMkLst>
        </pc:spChg>
        <pc:spChg chg="mod">
          <ac:chgData name="Dobrišek, Simon" userId="58376321-848d-43c0-b9b2-66b7a8777996" providerId="ADAL" clId="{5BE83FCD-5A73-4B31-BE0E-2D6EED63F9D0}" dt="2022-05-31T21:40:05.089" v="2127" actId="790"/>
          <ac:spMkLst>
            <pc:docMk/>
            <pc:sldMk cId="367721181" sldId="399"/>
            <ac:spMk id="5" creationId="{00000000-0000-0000-0000-000000000000}"/>
          </ac:spMkLst>
        </pc:spChg>
        <pc:picChg chg="del">
          <ac:chgData name="Dobrišek, Simon" userId="58376321-848d-43c0-b9b2-66b7a8777996" providerId="ADAL" clId="{5BE83FCD-5A73-4B31-BE0E-2D6EED63F9D0}" dt="2022-05-31T21:38:23.244" v="1991" actId="478"/>
          <ac:picMkLst>
            <pc:docMk/>
            <pc:sldMk cId="367721181" sldId="399"/>
            <ac:picMk id="1026" creationId="{73C87F0D-D2A1-257D-CE77-DD5ADEE3DD80}"/>
          </ac:picMkLst>
        </pc:picChg>
        <pc:picChg chg="add mod">
          <ac:chgData name="Dobrišek, Simon" userId="58376321-848d-43c0-b9b2-66b7a8777996" providerId="ADAL" clId="{5BE83FCD-5A73-4B31-BE0E-2D6EED63F9D0}" dt="2022-05-31T21:53:14.145" v="2548" actId="1440"/>
          <ac:picMkLst>
            <pc:docMk/>
            <pc:sldMk cId="367721181" sldId="399"/>
            <ac:picMk id="2050" creationId="{0D04D8C9-AD14-BF92-D5DD-DB98C3F5F1DB}"/>
          </ac:picMkLst>
        </pc:picChg>
      </pc:sldChg>
      <pc:sldChg chg="delSp modSp add mod">
        <pc:chgData name="Dobrišek, Simon" userId="58376321-848d-43c0-b9b2-66b7a8777996" providerId="ADAL" clId="{5BE83FCD-5A73-4B31-BE0E-2D6EED63F9D0}" dt="2022-05-31T22:34:39.074" v="3984" actId="14100"/>
        <pc:sldMkLst>
          <pc:docMk/>
          <pc:sldMk cId="2653575688" sldId="400"/>
        </pc:sldMkLst>
        <pc:spChg chg="mod">
          <ac:chgData name="Dobrišek, Simon" userId="58376321-848d-43c0-b9b2-66b7a8777996" providerId="ADAL" clId="{5BE83FCD-5A73-4B31-BE0E-2D6EED63F9D0}" dt="2022-05-31T22:34:39.074" v="3984" actId="14100"/>
          <ac:spMkLst>
            <pc:docMk/>
            <pc:sldMk cId="2653575688" sldId="400"/>
            <ac:spMk id="4" creationId="{00000000-0000-0000-0000-000000000000}"/>
          </ac:spMkLst>
        </pc:spChg>
        <pc:picChg chg="del">
          <ac:chgData name="Dobrišek, Simon" userId="58376321-848d-43c0-b9b2-66b7a8777996" providerId="ADAL" clId="{5BE83FCD-5A73-4B31-BE0E-2D6EED63F9D0}" dt="2022-05-31T22:00:43.195" v="2715" actId="478"/>
          <ac:picMkLst>
            <pc:docMk/>
            <pc:sldMk cId="2653575688" sldId="400"/>
            <ac:picMk id="2050" creationId="{0D04D8C9-AD14-BF92-D5DD-DB98C3F5F1DB}"/>
          </ac:picMkLst>
        </pc:picChg>
      </pc:sldChg>
      <pc:sldChg chg="addSp modSp add mod">
        <pc:chgData name="Dobrišek, Simon" userId="58376321-848d-43c0-b9b2-66b7a8777996" providerId="ADAL" clId="{5BE83FCD-5A73-4B31-BE0E-2D6EED63F9D0}" dt="2022-05-31T22:36:42.390" v="4073" actId="113"/>
        <pc:sldMkLst>
          <pc:docMk/>
          <pc:sldMk cId="1962817089" sldId="401"/>
        </pc:sldMkLst>
        <pc:spChg chg="mod">
          <ac:chgData name="Dobrišek, Simon" userId="58376321-848d-43c0-b9b2-66b7a8777996" providerId="ADAL" clId="{5BE83FCD-5A73-4B31-BE0E-2D6EED63F9D0}" dt="2022-05-31T22:36:42.390" v="4073" actId="113"/>
          <ac:spMkLst>
            <pc:docMk/>
            <pc:sldMk cId="1962817089" sldId="401"/>
            <ac:spMk id="4" creationId="{00000000-0000-0000-0000-000000000000}"/>
          </ac:spMkLst>
        </pc:spChg>
        <pc:spChg chg="mod">
          <ac:chgData name="Dobrišek, Simon" userId="58376321-848d-43c0-b9b2-66b7a8777996" providerId="ADAL" clId="{5BE83FCD-5A73-4B31-BE0E-2D6EED63F9D0}" dt="2022-05-31T22:09:14.390" v="2962" actId="790"/>
          <ac:spMkLst>
            <pc:docMk/>
            <pc:sldMk cId="1962817089" sldId="401"/>
            <ac:spMk id="5" creationId="{00000000-0000-0000-0000-000000000000}"/>
          </ac:spMkLst>
        </pc:spChg>
        <pc:picChg chg="add mod">
          <ac:chgData name="Dobrišek, Simon" userId="58376321-848d-43c0-b9b2-66b7a8777996" providerId="ADAL" clId="{5BE83FCD-5A73-4B31-BE0E-2D6EED63F9D0}" dt="2022-05-31T22:35:53.852" v="4057" actId="1076"/>
          <ac:picMkLst>
            <pc:docMk/>
            <pc:sldMk cId="1962817089" sldId="401"/>
            <ac:picMk id="3074" creationId="{B8EB6A9E-B91B-CA5A-B354-4337674EE272}"/>
          </ac:picMkLst>
        </pc:picChg>
      </pc:sldChg>
      <pc:sldChg chg="addSp delSp modSp add mod">
        <pc:chgData name="Dobrišek, Simon" userId="58376321-848d-43c0-b9b2-66b7a8777996" providerId="ADAL" clId="{5BE83FCD-5A73-4B31-BE0E-2D6EED63F9D0}" dt="2022-05-31T22:54:38.606" v="4295" actId="1076"/>
        <pc:sldMkLst>
          <pc:docMk/>
          <pc:sldMk cId="525101769" sldId="402"/>
        </pc:sldMkLst>
        <pc:spChg chg="del">
          <ac:chgData name="Dobrišek, Simon" userId="58376321-848d-43c0-b9b2-66b7a8777996" providerId="ADAL" clId="{5BE83FCD-5A73-4B31-BE0E-2D6EED63F9D0}" dt="2022-05-31T22:45:37.062" v="4131" actId="478"/>
          <ac:spMkLst>
            <pc:docMk/>
            <pc:sldMk cId="525101769" sldId="402"/>
            <ac:spMk id="3" creationId="{00000000-0000-0000-0000-000000000000}"/>
          </ac:spMkLst>
        </pc:spChg>
        <pc:spChg chg="mod">
          <ac:chgData name="Dobrišek, Simon" userId="58376321-848d-43c0-b9b2-66b7a8777996" providerId="ADAL" clId="{5BE83FCD-5A73-4B31-BE0E-2D6EED63F9D0}" dt="2022-05-31T22:54:21.114" v="4292" actId="790"/>
          <ac:spMkLst>
            <pc:docMk/>
            <pc:sldMk cId="525101769" sldId="402"/>
            <ac:spMk id="10" creationId="{00000000-0000-0000-0000-000000000000}"/>
          </ac:spMkLst>
        </pc:spChg>
        <pc:spChg chg="add del mod">
          <ac:chgData name="Dobrišek, Simon" userId="58376321-848d-43c0-b9b2-66b7a8777996" providerId="ADAL" clId="{5BE83FCD-5A73-4B31-BE0E-2D6EED63F9D0}" dt="2022-05-31T22:45:56.167" v="4136" actId="478"/>
          <ac:spMkLst>
            <pc:docMk/>
            <pc:sldMk cId="525101769" sldId="402"/>
            <ac:spMk id="11" creationId="{5D961415-82D3-7500-1D31-539E274EFBC8}"/>
          </ac:spMkLst>
        </pc:spChg>
        <pc:spChg chg="add mod">
          <ac:chgData name="Dobrišek, Simon" userId="58376321-848d-43c0-b9b2-66b7a8777996" providerId="ADAL" clId="{5BE83FCD-5A73-4B31-BE0E-2D6EED63F9D0}" dt="2022-05-31T22:53:51.657" v="4281" actId="313"/>
          <ac:spMkLst>
            <pc:docMk/>
            <pc:sldMk cId="525101769" sldId="402"/>
            <ac:spMk id="12" creationId="{18C3159E-2970-6DAF-3AA8-17A12D6DF724}"/>
          </ac:spMkLst>
        </pc:spChg>
        <pc:grpChg chg="del">
          <ac:chgData name="Dobrišek, Simon" userId="58376321-848d-43c0-b9b2-66b7a8777996" providerId="ADAL" clId="{5BE83FCD-5A73-4B31-BE0E-2D6EED63F9D0}" dt="2022-05-31T22:45:38.115" v="4132" actId="478"/>
          <ac:grpSpMkLst>
            <pc:docMk/>
            <pc:sldMk cId="525101769" sldId="402"/>
            <ac:grpSpMk id="5" creationId="{00000000-0000-0000-0000-000000000000}"/>
          </ac:grpSpMkLst>
        </pc:grpChg>
        <pc:picChg chg="add mod">
          <ac:chgData name="Dobrišek, Simon" userId="58376321-848d-43c0-b9b2-66b7a8777996" providerId="ADAL" clId="{5BE83FCD-5A73-4B31-BE0E-2D6EED63F9D0}" dt="2022-05-31T22:54:38.606" v="4295" actId="1076"/>
          <ac:picMkLst>
            <pc:docMk/>
            <pc:sldMk cId="525101769" sldId="402"/>
            <ac:picMk id="6" creationId="{0BE7C150-DC9E-443E-3F8B-EE01652C258D}"/>
          </ac:picMkLst>
        </pc:picChg>
        <pc:picChg chg="del">
          <ac:chgData name="Dobrišek, Simon" userId="58376321-848d-43c0-b9b2-66b7a8777996" providerId="ADAL" clId="{5BE83FCD-5A73-4B31-BE0E-2D6EED63F9D0}" dt="2022-05-31T22:45:39.035" v="4133" actId="478"/>
          <ac:picMkLst>
            <pc:docMk/>
            <pc:sldMk cId="525101769" sldId="402"/>
            <ac:picMk id="2051" creationId="{00000000-0000-0000-0000-000000000000}"/>
          </ac:picMkLst>
        </pc:picChg>
      </pc:sldChg>
    </pc:docChg>
  </pc:docChgLst>
  <pc:docChgLst>
    <pc:chgData name="Dobrišek, Simon" userId="58376321-848d-43c0-b9b2-66b7a8777996" providerId="ADAL" clId="{EFF44399-94D5-455B-87D8-1D99B0F1E164}"/>
    <pc:docChg chg="undo redo custSel delSld modSld sldOrd modMainMaster">
      <pc:chgData name="Dobrišek, Simon" userId="58376321-848d-43c0-b9b2-66b7a8777996" providerId="ADAL" clId="{EFF44399-94D5-455B-87D8-1D99B0F1E164}" dt="2023-09-18T21:23:27.202" v="376" actId="790"/>
      <pc:docMkLst>
        <pc:docMk/>
      </pc:docMkLst>
      <pc:sldChg chg="addSp delSp modSp mod">
        <pc:chgData name="Dobrišek, Simon" userId="58376321-848d-43c0-b9b2-66b7a8777996" providerId="ADAL" clId="{EFF44399-94D5-455B-87D8-1D99B0F1E164}" dt="2023-09-18T20:38:17.319" v="60" actId="1076"/>
        <pc:sldMkLst>
          <pc:docMk/>
          <pc:sldMk cId="0" sldId="256"/>
        </pc:sldMkLst>
        <pc:spChg chg="mod">
          <ac:chgData name="Dobrišek, Simon" userId="58376321-848d-43c0-b9b2-66b7a8777996" providerId="ADAL" clId="{EFF44399-94D5-455B-87D8-1D99B0F1E164}" dt="2023-09-18T20:38:17.319" v="60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Dobrišek, Simon" userId="58376321-848d-43c0-b9b2-66b7a8777996" providerId="ADAL" clId="{EFF44399-94D5-455B-87D8-1D99B0F1E164}" dt="2023-09-18T20:38:08.510" v="59" actId="790"/>
          <ac:spMkLst>
            <pc:docMk/>
            <pc:sldMk cId="0" sldId="256"/>
            <ac:spMk id="8" creationId="{00000000-0000-0000-0000-000000000000}"/>
          </ac:spMkLst>
        </pc:spChg>
        <pc:picChg chg="del">
          <ac:chgData name="Dobrišek, Simon" userId="58376321-848d-43c0-b9b2-66b7a8777996" providerId="ADAL" clId="{EFF44399-94D5-455B-87D8-1D99B0F1E164}" dt="2023-09-18T20:23:23.489" v="3" actId="478"/>
          <ac:picMkLst>
            <pc:docMk/>
            <pc:sldMk cId="0" sldId="256"/>
            <ac:picMk id="2" creationId="{00000000-0000-0000-0000-000000000000}"/>
          </ac:picMkLst>
        </pc:picChg>
        <pc:picChg chg="del">
          <ac:chgData name="Dobrišek, Simon" userId="58376321-848d-43c0-b9b2-66b7a8777996" providerId="ADAL" clId="{EFF44399-94D5-455B-87D8-1D99B0F1E164}" dt="2023-09-18T20:20:38.947" v="0" actId="478"/>
          <ac:picMkLst>
            <pc:docMk/>
            <pc:sldMk cId="0" sldId="256"/>
            <ac:picMk id="5" creationId="{00000000-0000-0000-0000-000000000000}"/>
          </ac:picMkLst>
        </pc:picChg>
        <pc:picChg chg="add mod">
          <ac:chgData name="Dobrišek, Simon" userId="58376321-848d-43c0-b9b2-66b7a8777996" providerId="ADAL" clId="{EFF44399-94D5-455B-87D8-1D99B0F1E164}" dt="2023-09-18T20:34:56.915" v="43" actId="1076"/>
          <ac:picMkLst>
            <pc:docMk/>
            <pc:sldMk cId="0" sldId="256"/>
            <ac:picMk id="6" creationId="{AED5E9C7-416F-A61B-6D01-BFC513E54DC8}"/>
          </ac:picMkLst>
        </pc:picChg>
        <pc:picChg chg="add mod">
          <ac:chgData name="Dobrišek, Simon" userId="58376321-848d-43c0-b9b2-66b7a8777996" providerId="ADAL" clId="{EFF44399-94D5-455B-87D8-1D99B0F1E164}" dt="2023-09-18T20:34:50.915" v="42" actId="14100"/>
          <ac:picMkLst>
            <pc:docMk/>
            <pc:sldMk cId="0" sldId="256"/>
            <ac:picMk id="9" creationId="{E6A66E7D-FDFE-9DEE-ECB7-C87359600059}"/>
          </ac:picMkLst>
        </pc:picChg>
        <pc:picChg chg="del">
          <ac:chgData name="Dobrišek, Simon" userId="58376321-848d-43c0-b9b2-66b7a8777996" providerId="ADAL" clId="{EFF44399-94D5-455B-87D8-1D99B0F1E164}" dt="2023-09-18T20:22:59.560" v="1" actId="478"/>
          <ac:picMkLst>
            <pc:docMk/>
            <pc:sldMk cId="0" sldId="256"/>
            <ac:picMk id="1028" creationId="{00000000-0000-0000-0000-000000000000}"/>
          </ac:picMkLst>
        </pc:picChg>
      </pc:sldChg>
      <pc:sldChg chg="modSp mod">
        <pc:chgData name="Dobrišek, Simon" userId="58376321-848d-43c0-b9b2-66b7a8777996" providerId="ADAL" clId="{EFF44399-94D5-455B-87D8-1D99B0F1E164}" dt="2023-09-18T21:23:27.202" v="376" actId="790"/>
        <pc:sldMkLst>
          <pc:docMk/>
          <pc:sldMk cId="0" sldId="259"/>
        </pc:sldMkLst>
        <pc:spChg chg="mod">
          <ac:chgData name="Dobrišek, Simon" userId="58376321-848d-43c0-b9b2-66b7a8777996" providerId="ADAL" clId="{EFF44399-94D5-455B-87D8-1D99B0F1E164}" dt="2023-09-18T21:23:27.202" v="376" actId="790"/>
          <ac:spMkLst>
            <pc:docMk/>
            <pc:sldMk cId="0" sldId="259"/>
            <ac:spMk id="3" creationId="{00000000-0000-0000-0000-000000000000}"/>
          </ac:spMkLst>
        </pc:spChg>
      </pc:sldChg>
      <pc:sldChg chg="modSp mod">
        <pc:chgData name="Dobrišek, Simon" userId="58376321-848d-43c0-b9b2-66b7a8777996" providerId="ADAL" clId="{EFF44399-94D5-455B-87D8-1D99B0F1E164}" dt="2023-09-18T21:19:50.472" v="375" actId="790"/>
        <pc:sldMkLst>
          <pc:docMk/>
          <pc:sldMk cId="1913018515" sldId="361"/>
        </pc:sldMkLst>
        <pc:spChg chg="mod">
          <ac:chgData name="Dobrišek, Simon" userId="58376321-848d-43c0-b9b2-66b7a8777996" providerId="ADAL" clId="{EFF44399-94D5-455B-87D8-1D99B0F1E164}" dt="2023-09-18T21:19:50.472" v="375" actId="790"/>
          <ac:spMkLst>
            <pc:docMk/>
            <pc:sldMk cId="1913018515" sldId="361"/>
            <ac:spMk id="5" creationId="{00000000-0000-0000-0000-000000000000}"/>
          </ac:spMkLst>
        </pc:spChg>
      </pc:sldChg>
      <pc:sldChg chg="addSp modSp mod">
        <pc:chgData name="Dobrišek, Simon" userId="58376321-848d-43c0-b9b2-66b7a8777996" providerId="ADAL" clId="{EFF44399-94D5-455B-87D8-1D99B0F1E164}" dt="2023-09-18T21:07:21.361" v="332" actId="1076"/>
        <pc:sldMkLst>
          <pc:docMk/>
          <pc:sldMk cId="1779774558" sldId="407"/>
        </pc:sldMkLst>
        <pc:spChg chg="add mod">
          <ac:chgData name="Dobrišek, Simon" userId="58376321-848d-43c0-b9b2-66b7a8777996" providerId="ADAL" clId="{EFF44399-94D5-455B-87D8-1D99B0F1E164}" dt="2023-09-18T21:04:59.270" v="329" actId="790"/>
          <ac:spMkLst>
            <pc:docMk/>
            <pc:sldMk cId="1779774558" sldId="407"/>
            <ac:spMk id="2" creationId="{F223C9D3-72A1-C040-CE68-78366A2E5D1A}"/>
          </ac:spMkLst>
        </pc:spChg>
        <pc:spChg chg="mod">
          <ac:chgData name="Dobrišek, Simon" userId="58376321-848d-43c0-b9b2-66b7a8777996" providerId="ADAL" clId="{EFF44399-94D5-455B-87D8-1D99B0F1E164}" dt="2023-09-18T21:04:59.270" v="329" actId="790"/>
          <ac:spMkLst>
            <pc:docMk/>
            <pc:sldMk cId="1779774558" sldId="407"/>
            <ac:spMk id="5" creationId="{00000000-0000-0000-0000-000000000000}"/>
          </ac:spMkLst>
        </pc:spChg>
        <pc:spChg chg="mod">
          <ac:chgData name="Dobrišek, Simon" userId="58376321-848d-43c0-b9b2-66b7a8777996" providerId="ADAL" clId="{EFF44399-94D5-455B-87D8-1D99B0F1E164}" dt="2023-09-18T21:04:59.270" v="329" actId="790"/>
          <ac:spMkLst>
            <pc:docMk/>
            <pc:sldMk cId="1779774558" sldId="407"/>
            <ac:spMk id="7" creationId="{00000000-0000-0000-0000-000000000000}"/>
          </ac:spMkLst>
        </pc:spChg>
        <pc:spChg chg="mod">
          <ac:chgData name="Dobrišek, Simon" userId="58376321-848d-43c0-b9b2-66b7a8777996" providerId="ADAL" clId="{EFF44399-94D5-455B-87D8-1D99B0F1E164}" dt="2023-09-18T21:04:59.270" v="329" actId="790"/>
          <ac:spMkLst>
            <pc:docMk/>
            <pc:sldMk cId="1779774558" sldId="407"/>
            <ac:spMk id="10" creationId="{00000000-0000-0000-0000-000000000000}"/>
          </ac:spMkLst>
        </pc:spChg>
        <pc:spChg chg="mod">
          <ac:chgData name="Dobrišek, Simon" userId="58376321-848d-43c0-b9b2-66b7a8777996" providerId="ADAL" clId="{EFF44399-94D5-455B-87D8-1D99B0F1E164}" dt="2023-09-18T21:04:59.270" v="329" actId="790"/>
          <ac:spMkLst>
            <pc:docMk/>
            <pc:sldMk cId="1779774558" sldId="407"/>
            <ac:spMk id="11" creationId="{00000000-0000-0000-0000-000000000000}"/>
          </ac:spMkLst>
        </pc:spChg>
        <pc:spChg chg="mod">
          <ac:chgData name="Dobrišek, Simon" userId="58376321-848d-43c0-b9b2-66b7a8777996" providerId="ADAL" clId="{EFF44399-94D5-455B-87D8-1D99B0F1E164}" dt="2023-09-18T21:05:09.411" v="331" actId="14100"/>
          <ac:spMkLst>
            <pc:docMk/>
            <pc:sldMk cId="1779774558" sldId="407"/>
            <ac:spMk id="12" creationId="{00000000-0000-0000-0000-000000000000}"/>
          </ac:spMkLst>
        </pc:spChg>
        <pc:spChg chg="mod">
          <ac:chgData name="Dobrišek, Simon" userId="58376321-848d-43c0-b9b2-66b7a8777996" providerId="ADAL" clId="{EFF44399-94D5-455B-87D8-1D99B0F1E164}" dt="2023-09-18T21:05:05.775" v="330" actId="1076"/>
          <ac:spMkLst>
            <pc:docMk/>
            <pc:sldMk cId="1779774558" sldId="407"/>
            <ac:spMk id="13" creationId="{00000000-0000-0000-0000-000000000000}"/>
          </ac:spMkLst>
        </pc:spChg>
        <pc:spChg chg="mod">
          <ac:chgData name="Dobrišek, Simon" userId="58376321-848d-43c0-b9b2-66b7a8777996" providerId="ADAL" clId="{EFF44399-94D5-455B-87D8-1D99B0F1E164}" dt="2023-09-18T21:04:59.270" v="329" actId="790"/>
          <ac:spMkLst>
            <pc:docMk/>
            <pc:sldMk cId="1779774558" sldId="407"/>
            <ac:spMk id="15" creationId="{00000000-0000-0000-0000-000000000000}"/>
          </ac:spMkLst>
        </pc:spChg>
        <pc:spChg chg="mod">
          <ac:chgData name="Dobrišek, Simon" userId="58376321-848d-43c0-b9b2-66b7a8777996" providerId="ADAL" clId="{EFF44399-94D5-455B-87D8-1D99B0F1E164}" dt="2023-09-18T21:07:21.361" v="332" actId="1076"/>
          <ac:spMkLst>
            <pc:docMk/>
            <pc:sldMk cId="1779774558" sldId="407"/>
            <ac:spMk id="16" creationId="{00000000-0000-0000-0000-000000000000}"/>
          </ac:spMkLst>
        </pc:spChg>
        <pc:spChg chg="mod">
          <ac:chgData name="Dobrišek, Simon" userId="58376321-848d-43c0-b9b2-66b7a8777996" providerId="ADAL" clId="{EFF44399-94D5-455B-87D8-1D99B0F1E164}" dt="2023-09-18T21:04:59.270" v="329" actId="790"/>
          <ac:spMkLst>
            <pc:docMk/>
            <pc:sldMk cId="1779774558" sldId="407"/>
            <ac:spMk id="17" creationId="{00000000-0000-0000-0000-000000000000}"/>
          </ac:spMkLst>
        </pc:spChg>
      </pc:sldChg>
      <pc:sldChg chg="del">
        <pc:chgData name="Dobrišek, Simon" userId="58376321-848d-43c0-b9b2-66b7a8777996" providerId="ADAL" clId="{EFF44399-94D5-455B-87D8-1D99B0F1E164}" dt="2023-09-18T21:14:38.193" v="365" actId="47"/>
        <pc:sldMkLst>
          <pc:docMk/>
          <pc:sldMk cId="99927631" sldId="408"/>
        </pc:sldMkLst>
      </pc:sldChg>
      <pc:sldChg chg="ord">
        <pc:chgData name="Dobrišek, Simon" userId="58376321-848d-43c0-b9b2-66b7a8777996" providerId="ADAL" clId="{EFF44399-94D5-455B-87D8-1D99B0F1E164}" dt="2023-09-18T21:14:19.552" v="364"/>
        <pc:sldMkLst>
          <pc:docMk/>
          <pc:sldMk cId="1832182245" sldId="409"/>
        </pc:sldMkLst>
      </pc:sldChg>
      <pc:sldChg chg="addSp delSp modSp mod">
        <pc:chgData name="Dobrišek, Simon" userId="58376321-848d-43c0-b9b2-66b7a8777996" providerId="ADAL" clId="{EFF44399-94D5-455B-87D8-1D99B0F1E164}" dt="2023-09-18T20:46:05.051" v="142" actId="1076"/>
        <pc:sldMkLst>
          <pc:docMk/>
          <pc:sldMk cId="1754632266" sldId="410"/>
        </pc:sldMkLst>
        <pc:spChg chg="mod">
          <ac:chgData name="Dobrišek, Simon" userId="58376321-848d-43c0-b9b2-66b7a8777996" providerId="ADAL" clId="{EFF44399-94D5-455B-87D8-1D99B0F1E164}" dt="2023-09-18T20:43:34.429" v="134" actId="20577"/>
          <ac:spMkLst>
            <pc:docMk/>
            <pc:sldMk cId="1754632266" sldId="410"/>
            <ac:spMk id="5" creationId="{00000000-0000-0000-0000-000000000000}"/>
          </ac:spMkLst>
        </pc:spChg>
        <pc:picChg chg="add mod">
          <ac:chgData name="Dobrišek, Simon" userId="58376321-848d-43c0-b9b2-66b7a8777996" providerId="ADAL" clId="{EFF44399-94D5-455B-87D8-1D99B0F1E164}" dt="2023-09-18T20:46:05.051" v="142" actId="1076"/>
          <ac:picMkLst>
            <pc:docMk/>
            <pc:sldMk cId="1754632266" sldId="410"/>
            <ac:picMk id="2" creationId="{6254ABF8-DA4A-CDCA-6846-2F4BEA899458}"/>
          </ac:picMkLst>
        </pc:picChg>
        <pc:picChg chg="del">
          <ac:chgData name="Dobrišek, Simon" userId="58376321-848d-43c0-b9b2-66b7a8777996" providerId="ADAL" clId="{EFF44399-94D5-455B-87D8-1D99B0F1E164}" dt="2023-09-18T20:45:20.990" v="135" actId="478"/>
          <ac:picMkLst>
            <pc:docMk/>
            <pc:sldMk cId="1754632266" sldId="410"/>
            <ac:picMk id="1026" creationId="{00000000-0000-0000-0000-000000000000}"/>
          </ac:picMkLst>
        </pc:picChg>
      </pc:sldChg>
      <pc:sldChg chg="addSp delSp modSp mod">
        <pc:chgData name="Dobrišek, Simon" userId="58376321-848d-43c0-b9b2-66b7a8777996" providerId="ADAL" clId="{EFF44399-94D5-455B-87D8-1D99B0F1E164}" dt="2023-09-18T21:13:52.215" v="356" actId="1036"/>
        <pc:sldMkLst>
          <pc:docMk/>
          <pc:sldMk cId="2104899063" sldId="411"/>
        </pc:sldMkLst>
        <pc:spChg chg="mod">
          <ac:chgData name="Dobrišek, Simon" userId="58376321-848d-43c0-b9b2-66b7a8777996" providerId="ADAL" clId="{EFF44399-94D5-455B-87D8-1D99B0F1E164}" dt="2023-09-18T21:13:35.462" v="354" actId="20577"/>
          <ac:spMkLst>
            <pc:docMk/>
            <pc:sldMk cId="2104899063" sldId="411"/>
            <ac:spMk id="5" creationId="{00000000-0000-0000-0000-000000000000}"/>
          </ac:spMkLst>
        </pc:spChg>
        <pc:picChg chg="del">
          <ac:chgData name="Dobrišek, Simon" userId="58376321-848d-43c0-b9b2-66b7a8777996" providerId="ADAL" clId="{EFF44399-94D5-455B-87D8-1D99B0F1E164}" dt="2023-09-18T21:13:08.958" v="333" actId="478"/>
          <ac:picMkLst>
            <pc:docMk/>
            <pc:sldMk cId="2104899063" sldId="411"/>
            <ac:picMk id="2" creationId="{00000000-0000-0000-0000-000000000000}"/>
          </ac:picMkLst>
        </pc:picChg>
        <pc:picChg chg="add mod">
          <ac:chgData name="Dobrišek, Simon" userId="58376321-848d-43c0-b9b2-66b7a8777996" providerId="ADAL" clId="{EFF44399-94D5-455B-87D8-1D99B0F1E164}" dt="2023-09-18T21:13:52.215" v="356" actId="1036"/>
          <ac:picMkLst>
            <pc:docMk/>
            <pc:sldMk cId="2104899063" sldId="411"/>
            <ac:picMk id="4" creationId="{FC1F2C5C-5C3F-7A18-27C0-6958AAD51697}"/>
          </ac:picMkLst>
        </pc:picChg>
      </pc:sldChg>
      <pc:sldMasterChg chg="modSp mod">
        <pc:chgData name="Dobrišek, Simon" userId="58376321-848d-43c0-b9b2-66b7a8777996" providerId="ADAL" clId="{EFF44399-94D5-455B-87D8-1D99B0F1E164}" dt="2023-09-18T20:39:44.271" v="81" actId="20577"/>
        <pc:sldMasterMkLst>
          <pc:docMk/>
          <pc:sldMasterMk cId="0" sldId="2147483672"/>
        </pc:sldMasterMkLst>
        <pc:spChg chg="mod">
          <ac:chgData name="Dobrišek, Simon" userId="58376321-848d-43c0-b9b2-66b7a8777996" providerId="ADAL" clId="{EFF44399-94D5-455B-87D8-1D99B0F1E164}" dt="2023-09-18T20:39:44.271" v="81" actId="20577"/>
          <ac:spMkLst>
            <pc:docMk/>
            <pc:sldMasterMk cId="0" sldId="2147483672"/>
            <ac:spMk id="11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3" y="0"/>
            <a:ext cx="2955290" cy="496570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r">
              <a:defRPr sz="1200"/>
            </a:lvl1pPr>
          </a:lstStyle>
          <a:p>
            <a:fld id="{A22DFA0F-8FEC-493A-A23D-2BEF3A154154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55290" cy="496570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3" y="9433107"/>
            <a:ext cx="2955290" cy="496570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r">
              <a:defRPr sz="1200"/>
            </a:lvl1pPr>
          </a:lstStyle>
          <a:p>
            <a:fld id="{7A5DC311-EA7C-4D51-8B43-E0B3EE2DE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454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822" cy="496570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2486" y="0"/>
            <a:ext cx="2955822" cy="496570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r">
              <a:defRPr sz="1200"/>
            </a:lvl1pPr>
          </a:lstStyle>
          <a:p>
            <a:fld id="{1B182FDC-005A-4505-B142-16564C6325F2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4" tIns="45857" rIns="91714" bIns="4585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7415"/>
            <a:ext cx="5455920" cy="4469130"/>
          </a:xfrm>
          <a:prstGeom prst="rect">
            <a:avLst/>
          </a:prstGeom>
        </p:spPr>
        <p:txBody>
          <a:bodyPr vert="horz" lIns="91714" tIns="45857" rIns="91714" bIns="458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239"/>
            <a:ext cx="2955822" cy="496570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2486" y="9433239"/>
            <a:ext cx="2955822" cy="496570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r">
              <a:defRPr sz="1200"/>
            </a:lvl1pPr>
          </a:lstStyle>
          <a:p>
            <a:fld id="{B323BF9D-C1CF-4DDB-9DE5-57FAD7A18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86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3BF9D-C1CF-4DDB-9DE5-57FAD7A18C8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86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aseline="0" dirty="0"/>
              <a:t>Racionalno umovanje vključuje procese zaznavanja, razumevanja in delovanja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3BF9D-C1CF-4DDB-9DE5-57FAD7A18C8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56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93000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7F845184-80ED-4EEE-94E2-90517B34E3EE}" type="datetimeFigureOut">
              <a:rPr lang="sl-SI" smtClean="0"/>
              <a:pPr/>
              <a:t>12. 06. 2024</a:t>
            </a:fld>
            <a:endParaRPr lang="sl-SI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12. 06. 2024</a:t>
            </a:fld>
            <a:endParaRPr lang="sl-SI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12. 06. 2024</a:t>
            </a:fld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389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845184-80ED-4EEE-94E2-90517B34E3EE}" type="datetimeFigureOut">
              <a:rPr lang="sl-SI" smtClean="0"/>
              <a:pPr/>
              <a:t>12. 06. 2024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sl-SI"/>
          </a:p>
        </p:txBody>
      </p:sp>
      <p:sp>
        <p:nvSpPr>
          <p:cNvPr id="11" name="Rectangle 10"/>
          <p:cNvSpPr/>
          <p:nvPr userDrawn="1"/>
        </p:nvSpPr>
        <p:spPr>
          <a:xfrm>
            <a:off x="0" y="6611780"/>
            <a:ext cx="12192000" cy="307777"/>
          </a:xfrm>
          <a:prstGeom prst="rect">
            <a:avLst/>
          </a:prstGeom>
          <a:solidFill>
            <a:srgbClr val="952B9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34. simpozij Sekcije farmacevtskih tehnologov -</a:t>
            </a:r>
            <a:r>
              <a:rPr lang="sl-SI" sz="14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sl-SI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13. junij</a:t>
            </a:r>
            <a:r>
              <a:rPr lang="sl-SI" sz="14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sl-SI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2024</a:t>
            </a:r>
            <a:r>
              <a:rPr lang="sl-SI" sz="1400" baseline="0" noProof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sl-SI" sz="1400" noProof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  </a:t>
            </a:r>
            <a:endParaRPr lang="sl-SI" sz="1400" noProof="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harmaphorum.com/views-analysis-digital/how-ai-is-fighting-covid-19-the-companies-using-intelligent-tech-to-find-new-drugs" TargetMode="External"/><Relationship Id="rId2" Type="http://schemas.openxmlformats.org/officeDocument/2006/relationships/hyperlink" Target="https://www.alcf.anl.gov/news/ai-driven-initiative-s-hastening-discovery-drugs-treat-covid-19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dprinfo.eu/s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igital-strategy.ec.europa.eu/en/library/coordinated-plan-artificial-intelligence-2021-review" TargetMode="External"/><Relationship Id="rId5" Type="http://schemas.openxmlformats.org/officeDocument/2006/relationships/hyperlink" Target="https://digital-strategy.ec.europa.eu/en/library/proposal-regulation-laying-down-harmonised-rules-artificial-intelligence" TargetMode="External"/><Relationship Id="rId4" Type="http://schemas.openxmlformats.org/officeDocument/2006/relationships/hyperlink" Target="https://ec.europa.eu/info/sites/default/files/commission-white-paper-artificial-intelligence-feb2020_en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4108" y="4645564"/>
            <a:ext cx="6221288" cy="1682824"/>
          </a:xfrm>
        </p:spPr>
        <p:txBody>
          <a:bodyPr>
            <a:normAutofit lnSpcReduction="10000"/>
          </a:bodyPr>
          <a:lstStyle/>
          <a:p>
            <a:endParaRPr lang="sl-SI" sz="1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l-SI" sz="1900" dirty="0"/>
              <a:t>izr. </a:t>
            </a:r>
            <a:r>
              <a:rPr lang="sl-SI" sz="1900" dirty="0" smtClean="0"/>
              <a:t>prof. </a:t>
            </a:r>
            <a:r>
              <a:rPr lang="sl-SI" sz="1900" dirty="0"/>
              <a:t>dr. Simon Dobrišek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l-SI" sz="2200" dirty="0"/>
              <a:t>Univerza v Ljubljani, Fakulteta za elektrotehniko</a:t>
            </a:r>
            <a:br>
              <a:rPr lang="sl-SI" sz="2200" dirty="0"/>
            </a:br>
            <a:r>
              <a:rPr lang="sl-SI" sz="2200" dirty="0"/>
              <a:t>Laboratorij za strojno inteligenco</a:t>
            </a:r>
          </a:p>
          <a:p>
            <a:r>
              <a:rPr lang="sl-SI" sz="1500" dirty="0">
                <a:latin typeface="Courier New" pitchFamily="49" charset="0"/>
                <a:cs typeface="Courier New" pitchFamily="49" charset="0"/>
              </a:rPr>
              <a:t>simon.dobrisek@fe.uni-lj.si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3352" y="3429000"/>
            <a:ext cx="8688288" cy="999433"/>
          </a:xfrm>
        </p:spPr>
        <p:txBody>
          <a:bodyPr>
            <a:noAutofit/>
          </a:bodyPr>
          <a:lstStyle/>
          <a:p>
            <a:r>
              <a:rPr lang="sl-SI" sz="4000" b="1" dirty="0"/>
              <a:t>Umetna inteligenca </a:t>
            </a:r>
            <a:r>
              <a:rPr lang="sl-SI" sz="3200" b="1" dirty="0" smtClean="0"/>
              <a:t/>
            </a:r>
            <a:br>
              <a:rPr lang="sl-SI" sz="3200" b="1" dirty="0" smtClean="0"/>
            </a:br>
            <a:r>
              <a:rPr lang="sl-SI" sz="3200" b="1" dirty="0" smtClean="0"/>
              <a:t>in </a:t>
            </a:r>
            <a:r>
              <a:rPr lang="sl-SI" sz="3200" b="1" dirty="0"/>
              <a:t>možnost uporabe v farmacevtski tehnologiji </a:t>
            </a:r>
            <a:endParaRPr lang="sl-SI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15141"/>
            <a:ext cx="3735916" cy="2608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1294434"/>
            <a:ext cx="4318859" cy="16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Hierarhični model predstavitve znanja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053974" y="3290459"/>
            <a:ext cx="4842460" cy="23042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/>
              <a:t>Hierarhični model </a:t>
            </a:r>
            <a:r>
              <a:rPr lang="sl-SI" dirty="0" smtClean="0"/>
              <a:t>predstavitve</a:t>
            </a:r>
            <a:br>
              <a:rPr lang="sl-SI" dirty="0" smtClean="0"/>
            </a:br>
            <a:r>
              <a:rPr lang="sl-SI" dirty="0" smtClean="0"/>
              <a:t> </a:t>
            </a:r>
            <a:r>
              <a:rPr lang="sl-SI" dirty="0"/>
              <a:t>znanja </a:t>
            </a:r>
            <a:r>
              <a:rPr lang="sl-SI" dirty="0" smtClean="0"/>
              <a:t>umetne inteligence </a:t>
            </a:r>
            <a:br>
              <a:rPr lang="sl-SI" dirty="0" smtClean="0"/>
            </a:br>
            <a:r>
              <a:rPr lang="sl-SI" dirty="0" smtClean="0"/>
              <a:t>temelji </a:t>
            </a:r>
            <a:r>
              <a:rPr lang="sl-SI" dirty="0"/>
              <a:t>na hierarhičnem odnosu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med </a:t>
            </a:r>
            <a:r>
              <a:rPr lang="sl-SI" dirty="0"/>
              <a:t>podatki, informacijami,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znanjem </a:t>
            </a:r>
            <a:r>
              <a:rPr lang="sl-SI" dirty="0"/>
              <a:t>in modrostjo.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93015" y="5014502"/>
            <a:ext cx="936104" cy="5207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Podatki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6976224" y="4056564"/>
            <a:ext cx="1188132" cy="5226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Informacija</a:t>
            </a:r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8092348" y="3140968"/>
            <a:ext cx="1152128" cy="51744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Znanje</a:t>
            </a:r>
            <a:endParaRPr lang="en-GB" sz="1400" dirty="0"/>
          </a:p>
        </p:txBody>
      </p:sp>
      <p:sp>
        <p:nvSpPr>
          <p:cNvPr id="10" name="Rectangle 9"/>
          <p:cNvSpPr/>
          <p:nvPr/>
        </p:nvSpPr>
        <p:spPr>
          <a:xfrm>
            <a:off x="9089028" y="2253054"/>
            <a:ext cx="1152128" cy="5122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Modrost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024905" y="1883790"/>
            <a:ext cx="198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Stopnja povezanosti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652188" y="4579204"/>
            <a:ext cx="576064" cy="4352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876324" y="3658418"/>
            <a:ext cx="504056" cy="398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028452" y="2765312"/>
            <a:ext cx="432048" cy="375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701093" y="1887524"/>
            <a:ext cx="14991" cy="40269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56044" y="5703948"/>
            <a:ext cx="56166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96404" y="5799706"/>
            <a:ext cx="268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Stopnja razumevanja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868212" y="4754170"/>
            <a:ext cx="1641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 smtClean="0"/>
              <a:t>Razumevanje </a:t>
            </a:r>
            <a:br>
              <a:rPr lang="sl-SI" sz="1400" dirty="0" smtClean="0"/>
            </a:br>
            <a:r>
              <a:rPr lang="sl-SI" sz="1400" dirty="0" smtClean="0"/>
              <a:t>relacij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8092348" y="3818066"/>
            <a:ext cx="1641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 smtClean="0"/>
              <a:t>Razumevanje vzorcev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9172468" y="2881962"/>
            <a:ext cx="1641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 smtClean="0"/>
              <a:t>Razumevanje principov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887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 smtClean="0"/>
              <a:t>Primer razvoja </a:t>
            </a:r>
            <a:r>
              <a:rPr lang="sl-SI" sz="3600" dirty="0"/>
              <a:t>znanja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135560" y="1556792"/>
            <a:ext cx="3960440" cy="47799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l-SI" sz="1800" dirty="0" smtClean="0">
                <a:solidFill>
                  <a:srgbClr val="C00000"/>
                </a:solidFill>
              </a:rPr>
              <a:t>Podatki</a:t>
            </a:r>
            <a:r>
              <a:rPr lang="sl-SI" sz="1800" dirty="0" smtClean="0"/>
              <a:t> so neka nepovezana dejstva.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l-SI" sz="1800" dirty="0" smtClean="0">
                <a:solidFill>
                  <a:srgbClr val="C00000"/>
                </a:solidFill>
              </a:rPr>
              <a:t>Informacija</a:t>
            </a:r>
            <a:r>
              <a:rPr lang="sl-SI" sz="1800" dirty="0" smtClean="0"/>
              <a:t> se pojavi z razumevanjem in povezovanjem dejstev. Podaja odgovore na vprašanja, „</a:t>
            </a:r>
            <a:r>
              <a:rPr lang="sl-SI" sz="1800" i="1" dirty="0" smtClean="0">
                <a:solidFill>
                  <a:srgbClr val="00B050"/>
                </a:solidFill>
              </a:rPr>
              <a:t>kdo</a:t>
            </a:r>
            <a:r>
              <a:rPr lang="sl-SI" sz="1800" i="1" dirty="0" smtClean="0"/>
              <a:t>“</a:t>
            </a:r>
            <a:r>
              <a:rPr lang="sl-SI" sz="1800" dirty="0" smtClean="0"/>
              <a:t>, </a:t>
            </a:r>
            <a:r>
              <a:rPr lang="sl-SI" sz="1800" dirty="0" smtClean="0"/>
              <a:t>„</a:t>
            </a:r>
            <a:r>
              <a:rPr lang="sl-SI" sz="1800" i="1" dirty="0" smtClean="0">
                <a:solidFill>
                  <a:srgbClr val="00B050"/>
                </a:solidFill>
              </a:rPr>
              <a:t>kaj</a:t>
            </a:r>
            <a:r>
              <a:rPr lang="sl-SI" sz="1800" i="1" dirty="0" smtClean="0"/>
              <a:t>“</a:t>
            </a:r>
            <a:r>
              <a:rPr lang="sl-SI" sz="1800" dirty="0" smtClean="0"/>
              <a:t>, </a:t>
            </a:r>
            <a:r>
              <a:rPr lang="sl-SI" sz="1800" dirty="0" smtClean="0"/>
              <a:t>„</a:t>
            </a:r>
            <a:r>
              <a:rPr lang="sl-SI" sz="1800" i="1" dirty="0" smtClean="0">
                <a:solidFill>
                  <a:srgbClr val="00B050"/>
                </a:solidFill>
              </a:rPr>
              <a:t>kje</a:t>
            </a:r>
            <a:r>
              <a:rPr lang="sl-SI" sz="1800" i="1" dirty="0" smtClean="0"/>
              <a:t>“</a:t>
            </a:r>
            <a:r>
              <a:rPr lang="sl-SI" sz="1800" dirty="0" smtClean="0"/>
              <a:t> </a:t>
            </a:r>
            <a:r>
              <a:rPr lang="sl-SI" sz="1800" dirty="0" smtClean="0"/>
              <a:t>in „</a:t>
            </a:r>
            <a:r>
              <a:rPr lang="sl-SI" sz="1800" i="1" dirty="0" smtClean="0">
                <a:solidFill>
                  <a:srgbClr val="00B050"/>
                </a:solidFill>
              </a:rPr>
              <a:t>kdaj</a:t>
            </a:r>
            <a:r>
              <a:rPr lang="sl-SI" sz="1800" i="1" dirty="0" smtClean="0"/>
              <a:t>“</a:t>
            </a:r>
            <a:r>
              <a:rPr lang="sl-SI" sz="1800" dirty="0" smtClean="0"/>
              <a:t>.</a:t>
            </a:r>
            <a:endParaRPr lang="sl-SI" sz="1800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l-SI" sz="1800" dirty="0" smtClean="0">
                <a:solidFill>
                  <a:srgbClr val="C00000"/>
                </a:solidFill>
              </a:rPr>
              <a:t>Znanje</a:t>
            </a:r>
            <a:r>
              <a:rPr lang="sl-SI" sz="1800" dirty="0" smtClean="0"/>
              <a:t> se pojavi, ko se ugotovi in razume relacije med vzorci. Podaja odgovore na vprašanje, „</a:t>
            </a:r>
            <a:r>
              <a:rPr lang="sl-SI" sz="1800" i="1" dirty="0" smtClean="0">
                <a:solidFill>
                  <a:srgbClr val="00B050"/>
                </a:solidFill>
              </a:rPr>
              <a:t>kako</a:t>
            </a:r>
            <a:r>
              <a:rPr lang="sl-SI" sz="1800" i="1" dirty="0" smtClean="0"/>
              <a:t>“.</a:t>
            </a:r>
            <a:br>
              <a:rPr lang="sl-SI" sz="1800" i="1" dirty="0" smtClean="0"/>
            </a:br>
            <a:endParaRPr lang="sl-SI" sz="1800" i="1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l-SI" sz="1800" dirty="0" smtClean="0">
                <a:solidFill>
                  <a:srgbClr val="C00000"/>
                </a:solidFill>
              </a:rPr>
              <a:t>Modrost</a:t>
            </a:r>
            <a:r>
              <a:rPr lang="sl-SI" sz="1800" dirty="0" smtClean="0"/>
              <a:t> </a:t>
            </a:r>
            <a:r>
              <a:rPr lang="en-US" sz="1800" dirty="0" smtClean="0"/>
              <a:t>j</a:t>
            </a:r>
            <a:r>
              <a:rPr lang="sl-SI" sz="1800" dirty="0" smtClean="0"/>
              <a:t>e vrh razumevanja, ki razkriva načela, ki opisujejo vzorcev. Podaja odgovore na vprašanje, „</a:t>
            </a:r>
            <a:r>
              <a:rPr lang="sl-SI" sz="1800" dirty="0" smtClean="0">
                <a:solidFill>
                  <a:srgbClr val="00B050"/>
                </a:solidFill>
              </a:rPr>
              <a:t>zakaj</a:t>
            </a:r>
            <a:r>
              <a:rPr lang="sl-SI" sz="1800" dirty="0" smtClean="0"/>
              <a:t>“.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sl-SI" sz="1800" i="1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sl-SI" sz="1800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240016" y="1556792"/>
            <a:ext cx="4104456" cy="47799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l-SI" sz="1800" dirty="0" smtClean="0"/>
              <a:t>Na primer: </a:t>
            </a:r>
            <a:r>
              <a:rPr lang="sl-SI" sz="1800" i="1" dirty="0" smtClean="0"/>
              <a:t>Dežuje</a:t>
            </a:r>
            <a:r>
              <a:rPr lang="sl-SI" sz="1800" dirty="0" smtClean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l-SI" sz="1800" dirty="0" smtClean="0"/>
              <a:t>Na primer: </a:t>
            </a:r>
            <a:r>
              <a:rPr lang="sl-SI" sz="1800" i="1" dirty="0" smtClean="0"/>
              <a:t>Temperatura se je znižala za 10 stopinj in potem je pričelo deževati</a:t>
            </a:r>
            <a:br>
              <a:rPr lang="sl-SI" sz="1800" i="1" dirty="0" smtClean="0"/>
            </a:br>
            <a:endParaRPr lang="sl-SI" sz="1800" i="1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l-SI" sz="1800" dirty="0" smtClean="0"/>
              <a:t>Na primer: </a:t>
            </a:r>
            <a:r>
              <a:rPr lang="sl-SI" sz="1800" i="1" dirty="0" smtClean="0"/>
              <a:t>Če je vlažnost zraka visoka in se temperatura znatno zniža, se v zraku kondenzirajo kapljice vode, zato prične deževati.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l-SI" sz="1800" dirty="0" smtClean="0"/>
              <a:t>Na primer:</a:t>
            </a:r>
            <a:r>
              <a:rPr lang="sl-SI" sz="1800" i="1" dirty="0" smtClean="0"/>
              <a:t> Obstajajo medsebojni vplivi med vlažnostjo, hlapenjem, zračnimi tokovi in spremembami temperature.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sl-SI" sz="1800" dirty="0" smtClean="0"/>
          </a:p>
        </p:txBody>
      </p:sp>
    </p:spTree>
    <p:extLst>
      <p:ext uri="{BB962C8B-B14F-4D97-AF65-F5344CB8AC3E}">
        <p14:creationId xmlns:p14="http://schemas.microsoft.com/office/powerpoint/2010/main" val="2632041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 smtClean="0"/>
              <a:t>Modeliranje vgrajenega znanja</a:t>
            </a:r>
            <a:endParaRPr lang="sl-SI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1424" y="1628800"/>
            <a:ext cx="10585176" cy="45365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None/>
            </a:pPr>
            <a:r>
              <a:rPr lang="sl-SI" dirty="0" smtClean="0"/>
              <a:t>V umetno inteligentnih sistemih se vgrajeno znanje modelira na različne načine: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400" dirty="0" smtClean="0"/>
              <a:t>Logična pravila in ekspertni sistemi.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400" dirty="0" smtClean="0"/>
              <a:t>Ontologije in semantična (pomenska) omrežja.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400" dirty="0" smtClean="0"/>
              <a:t>Relacijske baze podatkov in znanje v obliki tabel.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400" dirty="0" smtClean="0"/>
              <a:t>Učenje (modeliranje) iz podatkov (strojno učenje).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400" dirty="0" smtClean="0"/>
              <a:t>Generativni podatkovni modeli.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400" dirty="0" smtClean="0"/>
              <a:t>Naravni jezik in besedilno rudarjenje.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None/>
            </a:pPr>
            <a:endParaRPr lang="sl-SI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None/>
            </a:pPr>
            <a:endParaRPr lang="sl-SI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2636912"/>
            <a:ext cx="3337514" cy="303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4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 smtClean="0"/>
              <a:t>Strojno učenje</a:t>
            </a:r>
            <a:endParaRPr lang="sl-SI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1424" y="1484784"/>
            <a:ext cx="10585176" cy="49685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 smtClean="0"/>
              <a:t>Strojno učenje avtomatizira delovni proces, ki ga tradicionalno izvajajo </a:t>
            </a:r>
            <a:r>
              <a:rPr lang="sl-SI" b="1" dirty="0" smtClean="0"/>
              <a:t>inženirji znanja</a:t>
            </a:r>
            <a:r>
              <a:rPr lang="sl-SI" dirty="0" smtClean="0"/>
              <a:t>, s čimer omogoča hitrejše, natančnejše in bolj prilagodljive sisteme. 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 smtClean="0"/>
              <a:t>Kljub temu pa človeški strokovnjaki ostajajo pomembni za nadzor, interpretacijo rezultatov in zagotavljanje etičnega in odgovornega razvoja umetnih inteligentnih sistemov.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3429000"/>
            <a:ext cx="4971456" cy="284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30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Področja in tehnologije umetne inteligence</a:t>
            </a:r>
          </a:p>
        </p:txBody>
      </p:sp>
      <p:sp>
        <p:nvSpPr>
          <p:cNvPr id="7" name="Cloud 6"/>
          <p:cNvSpPr/>
          <p:nvPr/>
        </p:nvSpPr>
        <p:spPr>
          <a:xfrm>
            <a:off x="3972027" y="5160164"/>
            <a:ext cx="3924173" cy="1288921"/>
          </a:xfrm>
          <a:prstGeom prst="cloud">
            <a:avLst/>
          </a:prstGeom>
          <a:gradFill>
            <a:gsLst>
              <a:gs pos="91000">
                <a:schemeClr val="accent4">
                  <a:lumMod val="50000"/>
                </a:schemeClr>
              </a:gs>
              <a:gs pos="0">
                <a:schemeClr val="accent6">
                  <a:tint val="90000"/>
                  <a:shade val="90000"/>
                  <a:satMod val="150000"/>
                </a:schemeClr>
              </a:gs>
              <a:gs pos="0">
                <a:schemeClr val="accent6">
                  <a:tint val="100000"/>
                  <a:shade val="75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sl-SI" sz="2400" dirty="0">
                <a:solidFill>
                  <a:schemeClr val="bg1">
                    <a:lumMod val="85000"/>
                  </a:schemeClr>
                </a:solidFill>
              </a:rPr>
              <a:t>Strojno učenje in evolucijski algoritmi</a:t>
            </a:r>
          </a:p>
        </p:txBody>
      </p:sp>
      <p:sp>
        <p:nvSpPr>
          <p:cNvPr id="8" name="Cloud 7"/>
          <p:cNvSpPr/>
          <p:nvPr/>
        </p:nvSpPr>
        <p:spPr>
          <a:xfrm>
            <a:off x="1051840" y="4769235"/>
            <a:ext cx="2594452" cy="1800200"/>
          </a:xfrm>
          <a:prstGeom prst="cloud">
            <a:avLst/>
          </a:prstGeom>
          <a:gradFill>
            <a:gsLst>
              <a:gs pos="91000">
                <a:schemeClr val="accent4">
                  <a:lumMod val="50000"/>
                </a:schemeClr>
              </a:gs>
              <a:gs pos="0">
                <a:schemeClr val="accent6">
                  <a:tint val="90000"/>
                  <a:shade val="90000"/>
                  <a:satMod val="150000"/>
                </a:schemeClr>
              </a:gs>
              <a:gs pos="0">
                <a:schemeClr val="accent6">
                  <a:tint val="100000"/>
                  <a:shade val="75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sl-SI" sz="2400" dirty="0">
                <a:solidFill>
                  <a:schemeClr val="bg1">
                    <a:lumMod val="85000"/>
                  </a:schemeClr>
                </a:solidFill>
              </a:rPr>
              <a:t>Modeliranje nevronskih omrežij</a:t>
            </a:r>
          </a:p>
        </p:txBody>
      </p:sp>
      <p:sp>
        <p:nvSpPr>
          <p:cNvPr id="9" name="Cloud 8"/>
          <p:cNvSpPr/>
          <p:nvPr/>
        </p:nvSpPr>
        <p:spPr>
          <a:xfrm>
            <a:off x="3881885" y="1469914"/>
            <a:ext cx="4428229" cy="1859251"/>
          </a:xfrm>
          <a:prstGeom prst="cloud">
            <a:avLst/>
          </a:prstGeom>
          <a:gradFill>
            <a:gsLst>
              <a:gs pos="91000">
                <a:srgbClr val="FF0000"/>
              </a:gs>
              <a:gs pos="0">
                <a:schemeClr val="accent6">
                  <a:tint val="90000"/>
                  <a:shade val="90000"/>
                  <a:satMod val="150000"/>
                </a:schemeClr>
              </a:gs>
              <a:gs pos="0">
                <a:schemeClr val="accent6">
                  <a:tint val="100000"/>
                  <a:shade val="75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sl-SI" sz="2800" dirty="0">
                <a:solidFill>
                  <a:srgbClr val="FFFF00"/>
                </a:solidFill>
              </a:rPr>
              <a:t>Pogovorna umetna inteligenca</a:t>
            </a:r>
          </a:p>
        </p:txBody>
      </p:sp>
      <p:sp>
        <p:nvSpPr>
          <p:cNvPr id="10" name="Cloud 9"/>
          <p:cNvSpPr/>
          <p:nvPr/>
        </p:nvSpPr>
        <p:spPr>
          <a:xfrm>
            <a:off x="8112224" y="5029561"/>
            <a:ext cx="2952328" cy="1388726"/>
          </a:xfrm>
          <a:prstGeom prst="cloud">
            <a:avLst/>
          </a:prstGeom>
          <a:gradFill>
            <a:gsLst>
              <a:gs pos="91000">
                <a:schemeClr val="accent4">
                  <a:lumMod val="50000"/>
                </a:schemeClr>
              </a:gs>
              <a:gs pos="0">
                <a:schemeClr val="accent6">
                  <a:tint val="90000"/>
                  <a:shade val="90000"/>
                  <a:satMod val="150000"/>
                </a:schemeClr>
              </a:gs>
              <a:gs pos="0">
                <a:schemeClr val="accent6">
                  <a:tint val="100000"/>
                  <a:shade val="75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sl-SI" sz="2400" dirty="0">
                <a:solidFill>
                  <a:schemeClr val="bg1">
                    <a:lumMod val="85000"/>
                  </a:schemeClr>
                </a:solidFill>
              </a:rPr>
              <a:t>Računalniški  vid in sluh</a:t>
            </a:r>
          </a:p>
        </p:txBody>
      </p:sp>
      <p:sp>
        <p:nvSpPr>
          <p:cNvPr id="11" name="Cloud 10"/>
          <p:cNvSpPr/>
          <p:nvPr/>
        </p:nvSpPr>
        <p:spPr>
          <a:xfrm>
            <a:off x="875683" y="2188466"/>
            <a:ext cx="2736304" cy="2281399"/>
          </a:xfrm>
          <a:prstGeom prst="cloud">
            <a:avLst/>
          </a:prstGeom>
          <a:gradFill>
            <a:gsLst>
              <a:gs pos="91000">
                <a:srgbClr val="952B90"/>
              </a:gs>
              <a:gs pos="0">
                <a:schemeClr val="accent6">
                  <a:tint val="90000"/>
                  <a:shade val="90000"/>
                  <a:satMod val="150000"/>
                </a:schemeClr>
              </a:gs>
              <a:gs pos="0">
                <a:schemeClr val="accent6">
                  <a:tint val="100000"/>
                  <a:shade val="75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sl-SI" sz="2400" dirty="0"/>
              <a:t>Avtomatsko odločanje in podpora odločanju</a:t>
            </a:r>
          </a:p>
        </p:txBody>
      </p:sp>
      <p:sp>
        <p:nvSpPr>
          <p:cNvPr id="12" name="Cloud 11"/>
          <p:cNvSpPr/>
          <p:nvPr/>
        </p:nvSpPr>
        <p:spPr>
          <a:xfrm>
            <a:off x="6600056" y="3427412"/>
            <a:ext cx="2736304" cy="1656184"/>
          </a:xfrm>
          <a:prstGeom prst="cloud">
            <a:avLst/>
          </a:prstGeom>
          <a:gradFill>
            <a:gsLst>
              <a:gs pos="91000">
                <a:srgbClr val="00B050"/>
              </a:gs>
              <a:gs pos="0">
                <a:schemeClr val="accent6">
                  <a:tint val="90000"/>
                  <a:shade val="90000"/>
                  <a:satMod val="150000"/>
                </a:schemeClr>
              </a:gs>
              <a:gs pos="0">
                <a:schemeClr val="accent6">
                  <a:tint val="100000"/>
                  <a:shade val="75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sl-SI" sz="2400" dirty="0"/>
              <a:t>Robotika in avtonomni sistemi</a:t>
            </a:r>
          </a:p>
        </p:txBody>
      </p:sp>
      <p:sp>
        <p:nvSpPr>
          <p:cNvPr id="13" name="Cloud 12"/>
          <p:cNvSpPr/>
          <p:nvPr/>
        </p:nvSpPr>
        <p:spPr>
          <a:xfrm>
            <a:off x="3503712" y="3465696"/>
            <a:ext cx="2736304" cy="1656184"/>
          </a:xfrm>
          <a:prstGeom prst="cloud">
            <a:avLst/>
          </a:prstGeom>
          <a:gradFill>
            <a:gsLst>
              <a:gs pos="91000">
                <a:srgbClr val="00B050"/>
              </a:gs>
              <a:gs pos="0">
                <a:schemeClr val="accent6">
                  <a:tint val="90000"/>
                  <a:shade val="90000"/>
                  <a:satMod val="150000"/>
                </a:schemeClr>
              </a:gs>
              <a:gs pos="0">
                <a:schemeClr val="accent6">
                  <a:tint val="100000"/>
                  <a:shade val="75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sl-SI" sz="2400" dirty="0">
                <a:solidFill>
                  <a:srgbClr val="FFFF00"/>
                </a:solidFill>
              </a:rPr>
              <a:t>Generativna umetna inteligenca</a:t>
            </a:r>
          </a:p>
        </p:txBody>
      </p:sp>
      <p:sp>
        <p:nvSpPr>
          <p:cNvPr id="14" name="Cloud 13"/>
          <p:cNvSpPr/>
          <p:nvPr/>
        </p:nvSpPr>
        <p:spPr>
          <a:xfrm>
            <a:off x="8900329" y="1877457"/>
            <a:ext cx="2236231" cy="1861921"/>
          </a:xfrm>
          <a:prstGeom prst="cloud">
            <a:avLst/>
          </a:prstGeom>
          <a:gradFill>
            <a:gsLst>
              <a:gs pos="91000">
                <a:srgbClr val="952B90"/>
              </a:gs>
              <a:gs pos="0">
                <a:schemeClr val="accent6">
                  <a:tint val="90000"/>
                  <a:shade val="90000"/>
                  <a:satMod val="150000"/>
                </a:schemeClr>
              </a:gs>
              <a:gs pos="0">
                <a:schemeClr val="accent6">
                  <a:tint val="100000"/>
                  <a:shade val="75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sl-SI" sz="2400" dirty="0"/>
              <a:t>Čustvena umetna inteligenca</a:t>
            </a:r>
          </a:p>
        </p:txBody>
      </p:sp>
    </p:spTree>
    <p:extLst>
      <p:ext uri="{BB962C8B-B14F-4D97-AF65-F5344CB8AC3E}">
        <p14:creationId xmlns:p14="http://schemas.microsoft.com/office/powerpoint/2010/main" val="208494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Generativna umetna inteligenca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88240" y="1628800"/>
            <a:ext cx="10873208" cy="43204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/>
              <a:t>Razvoj generativnih računalniških modelov za umetno tvorjenje smiselnih besedil, slik, zvoka in drugih medijskih </a:t>
            </a:r>
            <a:r>
              <a:rPr lang="sl-SI" dirty="0" smtClean="0"/>
              <a:t>vsebin ter različnih podatkov.</a:t>
            </a:r>
            <a:endParaRPr lang="sl-SI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/>
              <a:t>Generativni modeli s strojnim učenjem </a:t>
            </a:r>
            <a:br>
              <a:rPr lang="sl-SI" dirty="0"/>
            </a:br>
            <a:r>
              <a:rPr lang="sl-SI" dirty="0"/>
              <a:t>odkrivajo vzorce, relacije in strukture </a:t>
            </a:r>
            <a:br>
              <a:rPr lang="sl-SI" dirty="0"/>
            </a:br>
            <a:r>
              <a:rPr lang="sl-SI" dirty="0"/>
              <a:t>v učnih podatkih in potem tvorijo umetne </a:t>
            </a:r>
            <a:br>
              <a:rPr lang="sl-SI" dirty="0"/>
            </a:br>
            <a:r>
              <a:rPr lang="sl-SI" dirty="0"/>
              <a:t>podatke s podobnimi značilnostmi</a:t>
            </a:r>
            <a:r>
              <a:rPr lang="sl-SI" dirty="0" smtClean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/>
              <a:t>Generativna </a:t>
            </a:r>
            <a:r>
              <a:rPr lang="sl-SI" dirty="0" smtClean="0"/>
              <a:t>umetna inteligenca bi lahko </a:t>
            </a:r>
            <a:br>
              <a:rPr lang="sl-SI" dirty="0" smtClean="0"/>
            </a:br>
            <a:r>
              <a:rPr lang="sl-SI" b="1" dirty="0" smtClean="0"/>
              <a:t>pomagala </a:t>
            </a:r>
            <a:r>
              <a:rPr lang="sl-SI" b="1" dirty="0"/>
              <a:t>pri </a:t>
            </a:r>
            <a:r>
              <a:rPr lang="sl-SI" b="1" dirty="0" smtClean="0"/>
              <a:t>ustvarjanju </a:t>
            </a:r>
            <a:r>
              <a:rPr lang="sl-SI" b="1" dirty="0"/>
              <a:t>zdravil</a:t>
            </a:r>
            <a:r>
              <a:rPr lang="sl-SI" dirty="0" smtClean="0"/>
              <a:t>, </a:t>
            </a:r>
            <a:br>
              <a:rPr lang="sl-SI" dirty="0" smtClean="0"/>
            </a:br>
            <a:r>
              <a:rPr lang="sl-SI" dirty="0" smtClean="0"/>
              <a:t>prilagojenih pacientom na </a:t>
            </a:r>
            <a:r>
              <a:rPr lang="sl-SI" dirty="0"/>
              <a:t>podlagi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njihovih </a:t>
            </a:r>
            <a:r>
              <a:rPr lang="sl-SI" dirty="0"/>
              <a:t>genetskih in zdravstvenih podatkov.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2636912"/>
            <a:ext cx="478853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978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venturebeat.files.wordpress.com/2011/02/watson-2-013.jpg?w=558&amp;h=9999&amp;crop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566" y="3325082"/>
            <a:ext cx="1665449" cy="109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171564" y="4293096"/>
            <a:ext cx="7416824" cy="172819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4000" dirty="0"/>
          </a:p>
        </p:txBody>
      </p:sp>
      <p:sp>
        <p:nvSpPr>
          <p:cNvPr id="6" name="Rectangle 5"/>
          <p:cNvSpPr/>
          <p:nvPr/>
        </p:nvSpPr>
        <p:spPr>
          <a:xfrm>
            <a:off x="839416" y="476672"/>
            <a:ext cx="10441160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Mejniki </a:t>
            </a:r>
            <a:r>
              <a:rPr lang="sl-SI" sz="3600" dirty="0" smtClean="0"/>
              <a:t>razvoja umetne </a:t>
            </a:r>
            <a:r>
              <a:rPr lang="sl-SI" sz="3600" dirty="0"/>
              <a:t>inteligence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55440" y="1545280"/>
            <a:ext cx="10657184" cy="470229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0000"/>
                </a:solidFill>
              </a:rPr>
              <a:t>1997: IBM Deep </a:t>
            </a:r>
            <a:r>
              <a:rPr lang="sl-SI" dirty="0" err="1">
                <a:solidFill>
                  <a:srgbClr val="000000"/>
                </a:solidFill>
              </a:rPr>
              <a:t>Blue</a:t>
            </a:r>
            <a:r>
              <a:rPr lang="sl-SI" dirty="0">
                <a:solidFill>
                  <a:srgbClr val="000000"/>
                </a:solidFill>
              </a:rPr>
              <a:t> šahovski program </a:t>
            </a:r>
            <a:r>
              <a:rPr lang="sl-SI" dirty="0" smtClean="0">
                <a:solidFill>
                  <a:srgbClr val="000000"/>
                </a:solidFill>
              </a:rPr>
              <a:t>premaga </a:t>
            </a:r>
            <a:br>
              <a:rPr lang="sl-SI" dirty="0" smtClean="0">
                <a:solidFill>
                  <a:srgbClr val="000000"/>
                </a:solidFill>
              </a:rPr>
            </a:br>
            <a:r>
              <a:rPr lang="sl-SI" dirty="0" smtClean="0">
                <a:solidFill>
                  <a:srgbClr val="000000"/>
                </a:solidFill>
              </a:rPr>
              <a:t>svetovnega </a:t>
            </a:r>
            <a:r>
              <a:rPr lang="sl-SI" dirty="0">
                <a:solidFill>
                  <a:srgbClr val="000000"/>
                </a:solidFill>
              </a:rPr>
              <a:t>prvaka Gary Kasparova.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0000"/>
                </a:solidFill>
              </a:rPr>
              <a:t>2005: Avtonomni avtomobil Univerze </a:t>
            </a:r>
            <a:r>
              <a:rPr lang="sl-SI" dirty="0" err="1" smtClean="0">
                <a:solidFill>
                  <a:srgbClr val="000000"/>
                </a:solidFill>
              </a:rPr>
              <a:t>Stanford</a:t>
            </a:r>
            <a:r>
              <a:rPr lang="sl-SI" dirty="0" smtClean="0">
                <a:solidFill>
                  <a:srgbClr val="000000"/>
                </a:solidFill>
              </a:rPr>
              <a:t> </a:t>
            </a:r>
            <a:r>
              <a:rPr lang="sl-SI" dirty="0">
                <a:solidFill>
                  <a:srgbClr val="000000"/>
                </a:solidFill>
              </a:rPr>
              <a:t>prevozi </a:t>
            </a:r>
            <a:r>
              <a:rPr lang="sl-SI" dirty="0" smtClean="0">
                <a:solidFill>
                  <a:srgbClr val="000000"/>
                </a:solidFill>
              </a:rPr>
              <a:t/>
            </a:r>
            <a:br>
              <a:rPr lang="sl-SI" dirty="0" smtClean="0">
                <a:solidFill>
                  <a:srgbClr val="000000"/>
                </a:solidFill>
              </a:rPr>
            </a:br>
            <a:r>
              <a:rPr lang="sl-SI" dirty="0" smtClean="0">
                <a:solidFill>
                  <a:srgbClr val="000000"/>
                </a:solidFill>
              </a:rPr>
              <a:t>212 </a:t>
            </a:r>
            <a:r>
              <a:rPr lang="sl-SI" dirty="0">
                <a:solidFill>
                  <a:srgbClr val="000000"/>
                </a:solidFill>
              </a:rPr>
              <a:t>kilometrov do cilja </a:t>
            </a:r>
            <a:r>
              <a:rPr lang="sl-SI" dirty="0" smtClean="0">
                <a:solidFill>
                  <a:srgbClr val="000000"/>
                </a:solidFill>
              </a:rPr>
              <a:t>po </a:t>
            </a:r>
            <a:r>
              <a:rPr lang="sl-SI" dirty="0">
                <a:solidFill>
                  <a:srgbClr val="000000"/>
                </a:solidFill>
              </a:rPr>
              <a:t>puščavskih cestah </a:t>
            </a:r>
            <a:endParaRPr lang="sl-SI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rgbClr val="000000"/>
                </a:solidFill>
              </a:rPr>
              <a:t>2011</a:t>
            </a:r>
            <a:r>
              <a:rPr lang="sl-SI" dirty="0">
                <a:solidFill>
                  <a:srgbClr val="000000"/>
                </a:solidFill>
              </a:rPr>
              <a:t>: Računalniški program IBM </a:t>
            </a:r>
            <a:r>
              <a:rPr lang="sl-SI" dirty="0" smtClean="0">
                <a:solidFill>
                  <a:srgbClr val="000000"/>
                </a:solidFill>
              </a:rPr>
              <a:t>Watson </a:t>
            </a:r>
            <a:r>
              <a:rPr lang="sl-SI" dirty="0">
                <a:solidFill>
                  <a:srgbClr val="000000"/>
                </a:solidFill>
              </a:rPr>
              <a:t>premaga ljudi </a:t>
            </a:r>
            <a:r>
              <a:rPr lang="sl-SI" dirty="0" smtClean="0">
                <a:solidFill>
                  <a:srgbClr val="000000"/>
                </a:solidFill>
              </a:rPr>
              <a:t/>
            </a:r>
            <a:br>
              <a:rPr lang="sl-SI" dirty="0" smtClean="0">
                <a:solidFill>
                  <a:srgbClr val="000000"/>
                </a:solidFill>
              </a:rPr>
            </a:br>
            <a:r>
              <a:rPr lang="sl-SI" dirty="0" smtClean="0">
                <a:solidFill>
                  <a:srgbClr val="000000"/>
                </a:solidFill>
              </a:rPr>
              <a:t>na </a:t>
            </a:r>
            <a:r>
              <a:rPr lang="sl-SI" dirty="0">
                <a:solidFill>
                  <a:srgbClr val="000000"/>
                </a:solidFill>
              </a:rPr>
              <a:t>kvizu </a:t>
            </a:r>
            <a:r>
              <a:rPr lang="sl-SI" dirty="0" err="1">
                <a:solidFill>
                  <a:srgbClr val="000000"/>
                </a:solidFill>
              </a:rPr>
              <a:t>Jeopardy</a:t>
            </a:r>
            <a:r>
              <a:rPr lang="sl-SI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0000"/>
                </a:solidFill>
              </a:rPr>
              <a:t>2018: Googlov asistent izvede telefonsko </a:t>
            </a:r>
            <a:r>
              <a:rPr lang="sl-SI" dirty="0" smtClean="0">
                <a:solidFill>
                  <a:srgbClr val="000000"/>
                </a:solidFill>
              </a:rPr>
              <a:t>rezervacijo </a:t>
            </a:r>
            <a:br>
              <a:rPr lang="sl-SI" dirty="0" smtClean="0">
                <a:solidFill>
                  <a:srgbClr val="000000"/>
                </a:solidFill>
              </a:rPr>
            </a:br>
            <a:r>
              <a:rPr lang="sl-SI" dirty="0" smtClean="0">
                <a:solidFill>
                  <a:srgbClr val="000000"/>
                </a:solidFill>
              </a:rPr>
              <a:t>pri </a:t>
            </a:r>
            <a:r>
              <a:rPr lang="sl-SI" dirty="0">
                <a:solidFill>
                  <a:srgbClr val="000000"/>
                </a:solidFill>
              </a:rPr>
              <a:t>frizerju.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0000"/>
                </a:solidFill>
              </a:rPr>
              <a:t>2022: Zagon pogovornega agenta </a:t>
            </a:r>
            <a:r>
              <a:rPr lang="sl-SI" dirty="0" err="1" smtClean="0">
                <a:solidFill>
                  <a:srgbClr val="000000"/>
                </a:solidFill>
              </a:rPr>
              <a:t>ChatGPT</a:t>
            </a:r>
            <a:r>
              <a:rPr lang="sl-SI" dirty="0" smtClean="0">
                <a:solidFill>
                  <a:srgbClr val="000000"/>
                </a:solidFill>
              </a:rPr>
              <a:t>.</a:t>
            </a:r>
            <a:endParaRPr lang="sl-SI" dirty="0">
              <a:solidFill>
                <a:srgbClr val="000000"/>
              </a:solidFill>
            </a:endParaRPr>
          </a:p>
        </p:txBody>
      </p:sp>
      <p:pic>
        <p:nvPicPr>
          <p:cNvPr id="8" name="Picture 2" descr="http://1.bp.blogspot.com/-jyJvAKLQtYk/TzSqjygkeHI/AAAAAAAACGg/o-tCoFNrUyk/s1600/5-4b.Kasparov_vs_Deep_Blue.May-1997.CORBIS-NF1108205.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08" y="1450255"/>
            <a:ext cx="1730583" cy="108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weblogsinc.com/common/images/3060000000048647.JPG?0.5434913374112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054062"/>
            <a:ext cx="1800200" cy="108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304" y="4725144"/>
            <a:ext cx="2206061" cy="94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upload.wikimedia.org/wikipedia/commons/0/04/ChatGP...">
            <a:extLst>
              <a:ext uri="{FF2B5EF4-FFF2-40B4-BE49-F238E27FC236}">
                <a16:creationId xmlns:a16="http://schemas.microsoft.com/office/drawing/2014/main" id="{3FBFB50E-BE6F-9771-A54A-99597420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33" y="5152782"/>
            <a:ext cx="868506" cy="868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3868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2171564" y="4293096"/>
            <a:ext cx="7416824" cy="172819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4000" dirty="0"/>
          </a:p>
        </p:txBody>
      </p:sp>
      <p:sp>
        <p:nvSpPr>
          <p:cNvPr id="6" name="Rectangle 5"/>
          <p:cNvSpPr/>
          <p:nvPr/>
        </p:nvSpPr>
        <p:spPr>
          <a:xfrm>
            <a:off x="839416" y="476672"/>
            <a:ext cx="10441160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Kaj je umetna neumnost?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9416" y="1484784"/>
            <a:ext cx="10657184" cy="495045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Že Alan Turing je ocenil, da je umetni inteligenci za bolj človeško vedenje potrebno dodati tudi vsaj nekaj </a:t>
            </a:r>
            <a:r>
              <a:rPr lang="sl-SI" sz="2800" dirty="0">
                <a:solidFill>
                  <a:srgbClr val="C00000"/>
                </a:solidFill>
              </a:rPr>
              <a:t>umetne neumnosti</a:t>
            </a:r>
            <a:r>
              <a:rPr lang="sl-SI" sz="2800" dirty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S tem bi se simuliralo človekovo pomanjkljivo znanje zaradi njegovega </a:t>
            </a:r>
            <a:br>
              <a:rPr lang="sl-SI" sz="2800" dirty="0"/>
            </a:br>
            <a:r>
              <a:rPr lang="sl-SI" sz="2800" dirty="0">
                <a:solidFill>
                  <a:srgbClr val="C00000"/>
                </a:solidFill>
              </a:rPr>
              <a:t>omejenega uma</a:t>
            </a:r>
            <a:r>
              <a:rPr lang="sl-SI" sz="2800" dirty="0"/>
              <a:t> in impulzivno odločanje zaradi </a:t>
            </a:r>
            <a:r>
              <a:rPr lang="sl-SI" sz="2800" dirty="0">
                <a:solidFill>
                  <a:srgbClr val="C00000"/>
                </a:solidFill>
              </a:rPr>
              <a:t>omejenega časa</a:t>
            </a:r>
            <a:r>
              <a:rPr lang="sl-SI" sz="2800" dirty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Izpostavljene so predvsem človeku naravne napake pri zahtevnejših aritmetičnih in logičnih računskih operacijah.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Vprašanje pa je</a:t>
            </a:r>
            <a:r>
              <a:rPr lang="sl-SI" sz="2800" dirty="0">
                <a:solidFill>
                  <a:srgbClr val="000000"/>
                </a:solidFill>
              </a:rPr>
              <a:t>, pri katerih dejavnostih bi si želeli, </a:t>
            </a:r>
            <a:r>
              <a:rPr lang="sl-SI" sz="2800" dirty="0">
                <a:solidFill>
                  <a:srgbClr val="C00000"/>
                </a:solidFill>
              </a:rPr>
              <a:t/>
            </a:r>
            <a:br>
              <a:rPr lang="sl-SI" sz="2800" dirty="0">
                <a:solidFill>
                  <a:srgbClr val="C00000"/>
                </a:solidFill>
              </a:rPr>
            </a:br>
            <a:r>
              <a:rPr lang="sl-SI" sz="2800" dirty="0">
                <a:solidFill>
                  <a:srgbClr val="C00000"/>
                </a:solidFill>
              </a:rPr>
              <a:t>da se umetna inteligenca vede čim bolj človeško?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081" y="4365042"/>
            <a:ext cx="2473895" cy="190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06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Orodja za razvoj umetno inteligentnih sistemov</a:t>
            </a:r>
          </a:p>
        </p:txBody>
      </p:sp>
      <p:pic>
        <p:nvPicPr>
          <p:cNvPr id="2052" name="Picture 4" descr="Pytorch, logo Icon in Vector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5272396"/>
            <a:ext cx="1944216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le:Scikit learn logo small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75" y="7913800"/>
            <a:ext cx="1335972" cy="71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VU to host IBM Watson Talk on delivering smart healthcare services |  Statler College Media Hub | West Virginia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45" y="1207557"/>
            <a:ext cx="1955621" cy="19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79" y="3751262"/>
            <a:ext cx="2397134" cy="592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089" y="1570012"/>
            <a:ext cx="2915026" cy="11362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662" y="4728512"/>
            <a:ext cx="1803968" cy="1411306"/>
          </a:xfrm>
          <a:prstGeom prst="rect">
            <a:avLst/>
          </a:prstGeom>
        </p:spPr>
      </p:pic>
      <p:pic>
        <p:nvPicPr>
          <p:cNvPr id="2074" name="Picture 26" descr="Keras: Deep Learning for huma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70" y="5389294"/>
            <a:ext cx="2157003" cy="6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File:OpenAI Logo.svg - Wik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22" y="1833564"/>
            <a:ext cx="2557302" cy="69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RapidMiner Reviews, Pricing, Key Info and FAQ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73" y="5114092"/>
            <a:ext cx="2351874" cy="117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8328248" y="3751262"/>
            <a:ext cx="3124572" cy="1184327"/>
            <a:chOff x="163116" y="3396801"/>
            <a:chExt cx="3584073" cy="13762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3116" y="3904993"/>
              <a:ext cx="3584073" cy="8680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5961" y="3396801"/>
              <a:ext cx="1166909" cy="1135583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6917" y="3572086"/>
            <a:ext cx="1271295" cy="1651682"/>
          </a:xfrm>
          <a:prstGeom prst="rect">
            <a:avLst/>
          </a:prstGeom>
        </p:spPr>
      </p:pic>
      <p:pic>
        <p:nvPicPr>
          <p:cNvPr id="2082" name="Picture 34" descr="AI Services on AWS. Let's look at some of the AI services… | by Gursimar  Singh | AWS in Plain Englis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25" y="3252419"/>
            <a:ext cx="3056498" cy="160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5473" y="1553099"/>
            <a:ext cx="2727015" cy="15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82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83432" y="1412776"/>
            <a:ext cx="10657184" cy="504056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 smtClean="0"/>
              <a:t>Biometrična umetna inteligenca se uporablja za razpoznavanje, analizo in tvorjenje biometričnih podatkov za različne namene, kot so:</a:t>
            </a:r>
          </a:p>
          <a:p>
            <a:pPr lvl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500" b="1" dirty="0" smtClean="0"/>
              <a:t>Varnostni sistemi</a:t>
            </a:r>
            <a:r>
              <a:rPr lang="sl-SI" sz="2500" dirty="0" smtClean="0"/>
              <a:t>: Uporaba v varnostnih sistemih za dostop do zgradb, naprav in informacijskih sistemov.</a:t>
            </a:r>
          </a:p>
          <a:p>
            <a:pPr lvl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500" b="1" dirty="0" smtClean="0"/>
              <a:t>Pravo in </a:t>
            </a:r>
            <a:r>
              <a:rPr lang="sl-SI" sz="2500" b="1" dirty="0" err="1" smtClean="0"/>
              <a:t>forenzika</a:t>
            </a:r>
            <a:r>
              <a:rPr lang="sl-SI" sz="2500" dirty="0" smtClean="0"/>
              <a:t>: Uporablja se za razpoznavanje osumljencev in žrtev v preiskavah.</a:t>
            </a:r>
          </a:p>
          <a:p>
            <a:pPr lvl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500" b="1" dirty="0" smtClean="0"/>
              <a:t>Zdravstvo</a:t>
            </a:r>
            <a:r>
              <a:rPr lang="sl-SI" sz="2500" dirty="0" smtClean="0"/>
              <a:t>: Uporablja se za razpoznavanje pacientov in spremljanje njihovega zdravstvenega stanja.</a:t>
            </a:r>
          </a:p>
          <a:p>
            <a:pPr lvl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500" b="1" dirty="0" smtClean="0"/>
              <a:t>Osebne naprave</a:t>
            </a:r>
            <a:r>
              <a:rPr lang="sl-SI" sz="2500" dirty="0" smtClean="0"/>
              <a:t>: Pametni telefoni in druge naprave uporabljajo biometrično umetno inteligenco za odklepanje in zaščito podatkov.</a:t>
            </a:r>
          </a:p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800" dirty="0" smtClean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800" dirty="0" smtClean="0">
              <a:solidFill>
                <a:srgbClr val="00000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800" dirty="0" smtClean="0">
              <a:solidFill>
                <a:srgbClr val="00000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Biometrična umetna inteligenca</a:t>
            </a:r>
          </a:p>
        </p:txBody>
      </p:sp>
    </p:spTree>
    <p:extLst>
      <p:ext uri="{BB962C8B-B14F-4D97-AF65-F5344CB8AC3E}">
        <p14:creationId xmlns:p14="http://schemas.microsoft.com/office/powerpoint/2010/main" val="2653575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9416" y="620688"/>
            <a:ext cx="10513168" cy="792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Teme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464" y="2153826"/>
            <a:ext cx="8640960" cy="3723446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</a:pPr>
            <a:r>
              <a:rPr lang="sl-SI" sz="3200" dirty="0">
                <a:solidFill>
                  <a:srgbClr val="000000"/>
                </a:solidFill>
              </a:rPr>
              <a:t>Kaj sploh je umetna inteligenca</a:t>
            </a:r>
            <a:r>
              <a:rPr lang="sl-SI" sz="3200" dirty="0" smtClean="0">
                <a:solidFill>
                  <a:srgbClr val="000000"/>
                </a:solidFill>
              </a:rPr>
              <a:t>?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</a:pPr>
            <a:r>
              <a:rPr lang="sl-SI" sz="3200" dirty="0" smtClean="0">
                <a:solidFill>
                  <a:srgbClr val="000000"/>
                </a:solidFill>
              </a:rPr>
              <a:t>Biometrična umetna </a:t>
            </a:r>
            <a:r>
              <a:rPr lang="sl-SI" sz="3200" dirty="0" smtClean="0">
                <a:solidFill>
                  <a:srgbClr val="000000"/>
                </a:solidFill>
              </a:rPr>
              <a:t>inteligenca</a:t>
            </a:r>
            <a:endParaRPr lang="sl-SI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</a:pPr>
            <a:r>
              <a:rPr lang="sl-SI" sz="3200" dirty="0" smtClean="0">
                <a:solidFill>
                  <a:srgbClr val="000000"/>
                </a:solidFill>
              </a:rPr>
              <a:t>Umetna </a:t>
            </a:r>
            <a:r>
              <a:rPr lang="sl-SI" sz="3200" dirty="0">
                <a:solidFill>
                  <a:srgbClr val="000000"/>
                </a:solidFill>
              </a:rPr>
              <a:t>inteligenca v </a:t>
            </a:r>
            <a:r>
              <a:rPr lang="sl-SI" sz="3200" dirty="0" smtClean="0">
                <a:solidFill>
                  <a:srgbClr val="000000"/>
                </a:solidFill>
              </a:rPr>
              <a:t>farmaciji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</a:pPr>
            <a:r>
              <a:rPr lang="sl-SI" sz="3200" dirty="0" smtClean="0">
                <a:solidFill>
                  <a:srgbClr val="000000"/>
                </a:solidFill>
              </a:rPr>
              <a:t>Etična </a:t>
            </a:r>
            <a:r>
              <a:rPr lang="sl-SI" sz="3200" dirty="0">
                <a:solidFill>
                  <a:srgbClr val="000000"/>
                </a:solidFill>
              </a:rPr>
              <a:t>vprašanja razvoja umetne inteligence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sl-SI" sz="3200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8168" y="1556708"/>
            <a:ext cx="3528392" cy="246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 smtClean="0"/>
              <a:t>Biometrična generativna </a:t>
            </a:r>
            <a:r>
              <a:rPr lang="sl-SI" sz="3600" dirty="0"/>
              <a:t>umetna inteligenca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88240" y="1628800"/>
            <a:ext cx="10873208" cy="46805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/>
              <a:t>Biometrična generativna umetna inteligenca </a:t>
            </a:r>
            <a:r>
              <a:rPr lang="sl-SI" dirty="0" smtClean="0"/>
              <a:t>združuje </a:t>
            </a:r>
            <a:r>
              <a:rPr lang="sl-SI" dirty="0"/>
              <a:t>napredne analize biometričnih značilnosti </a:t>
            </a:r>
            <a:r>
              <a:rPr lang="sl-SI" dirty="0" smtClean="0"/>
              <a:t>za ustvarjanje </a:t>
            </a:r>
            <a:r>
              <a:rPr lang="sl-SI" dirty="0"/>
              <a:t>novih </a:t>
            </a:r>
            <a:r>
              <a:rPr lang="sl-SI" dirty="0" smtClean="0"/>
              <a:t>biometričnih podatkov</a:t>
            </a:r>
            <a:r>
              <a:rPr lang="sl-SI" dirty="0"/>
              <a:t>, kar odpira nove možnosti v varnosti, zdravstvu in prilagojenih uporabniških storitvah</a:t>
            </a:r>
            <a:r>
              <a:rPr lang="sl-SI" dirty="0" smtClean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 smtClean="0"/>
              <a:t>S to tehnologijo se lahko </a:t>
            </a:r>
            <a:r>
              <a:rPr lang="sl-SI" dirty="0"/>
              <a:t>ustvari sintetične biometrične podatke za testiranje in izboljšanje varnostnih sistemov, kar pomaga pri prepoznavanju ponaredkov in povečanju robustnosti sistemov za preverjanje pristnosti</a:t>
            </a:r>
            <a:r>
              <a:rPr lang="sl-SI" dirty="0" smtClean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/>
              <a:t>S to tehnologijo </a:t>
            </a:r>
            <a:r>
              <a:rPr lang="sl-SI" dirty="0" smtClean="0"/>
              <a:t>se tvori </a:t>
            </a:r>
            <a:r>
              <a:rPr lang="sl-SI" dirty="0"/>
              <a:t>možne </a:t>
            </a:r>
            <a:r>
              <a:rPr lang="sl-SI" dirty="0" smtClean="0"/>
              <a:t>slike obrazov </a:t>
            </a:r>
            <a:r>
              <a:rPr lang="sl-SI" dirty="0"/>
              <a:t>na podlagi delnih biometričnih </a:t>
            </a:r>
            <a:r>
              <a:rPr lang="sl-SI" dirty="0" smtClean="0"/>
              <a:t>podatkov in opisov, </a:t>
            </a:r>
            <a:r>
              <a:rPr lang="sl-SI" dirty="0"/>
              <a:t>kar pomaga pri identifikaciji posameznikov v preiskavah</a:t>
            </a:r>
            <a:r>
              <a:rPr lang="sl-SI" dirty="0" smtClean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 smtClean="0"/>
              <a:t>Uporablja </a:t>
            </a:r>
            <a:r>
              <a:rPr lang="sl-SI" dirty="0"/>
              <a:t>se lahko za ustvarjanje sintetičnih biometričnih podatkov za raziskave in razvoj, kjer je dostop do realnih podatkov omejen zaradi zasebnosti.</a:t>
            </a:r>
            <a:endParaRPr lang="sl-SI" dirty="0" smtClean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70388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Biometrična generativna umetna inteligenca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67408" y="1484784"/>
            <a:ext cx="10873208" cy="46805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200" dirty="0" smtClean="0"/>
              <a:t>Razvoj umetnega inteligentnega fotorobota za oblikovanje slik obrazov ljudi na osnovi njihovih opisov.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200" dirty="0" smtClean="0"/>
              <a:t>Napovedovanje možnega izgleda obrazov ljudi </a:t>
            </a:r>
            <a:br>
              <a:rPr lang="sl-SI" sz="2200" dirty="0" smtClean="0"/>
            </a:br>
            <a:r>
              <a:rPr lang="sl-SI" sz="2200" dirty="0" smtClean="0"/>
              <a:t>po izvajanju terapevtskih in zdravstvenih ukrepov.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200" dirty="0" smtClean="0"/>
              <a:t>Razvoj biometričnih generativnih modelov </a:t>
            </a:r>
            <a:br>
              <a:rPr lang="sl-SI" sz="2200" dirty="0" smtClean="0"/>
            </a:br>
            <a:r>
              <a:rPr lang="sl-SI" sz="2200" dirty="0" smtClean="0"/>
              <a:t>za oblikovanje možnih slik obrazov otrok iz </a:t>
            </a:r>
            <a:br>
              <a:rPr lang="sl-SI" sz="2200" dirty="0" smtClean="0"/>
            </a:br>
            <a:r>
              <a:rPr lang="sl-SI" sz="2200" dirty="0" smtClean="0"/>
              <a:t>slik obrazov staršev.</a:t>
            </a:r>
            <a:endParaRPr lang="sl-SI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170887-3AD7-424D-9BBC-136466DA0BEA}"/>
              </a:ext>
            </a:extLst>
          </p:cNvPr>
          <p:cNvSpPr txBox="1"/>
          <p:nvPr/>
        </p:nvSpPr>
        <p:spPr>
          <a:xfrm>
            <a:off x="783143" y="5786751"/>
            <a:ext cx="1513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/>
              <a:t>Originalna slika!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84E204-0ED6-4029-9186-31BDDA131468}"/>
              </a:ext>
            </a:extLst>
          </p:cNvPr>
          <p:cNvSpPr txBox="1"/>
          <p:nvPr/>
        </p:nvSpPr>
        <p:spPr>
          <a:xfrm>
            <a:off x="2224300" y="5787401"/>
            <a:ext cx="1478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/>
              <a:t>Obokane obrvi!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142D2-2A59-460E-B9D4-5A8E24143FEA}"/>
              </a:ext>
            </a:extLst>
          </p:cNvPr>
          <p:cNvSpPr txBox="1"/>
          <p:nvPr/>
        </p:nvSpPr>
        <p:spPr>
          <a:xfrm>
            <a:off x="3834544" y="5787401"/>
            <a:ext cx="1121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/>
              <a:t>Svetli lasje!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874BA1-88D6-41B0-B18D-1CB5AF596465}"/>
              </a:ext>
            </a:extLst>
          </p:cNvPr>
          <p:cNvSpPr txBox="1"/>
          <p:nvPr/>
        </p:nvSpPr>
        <p:spPr>
          <a:xfrm>
            <a:off x="5347795" y="5786751"/>
            <a:ext cx="990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/>
              <a:t>Velik nos!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494" y="2348880"/>
            <a:ext cx="4607255" cy="3410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84" y="4367526"/>
            <a:ext cx="5705475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874BA1-88D6-41B0-B18D-1CB5AF596465}"/>
              </a:ext>
            </a:extLst>
          </p:cNvPr>
          <p:cNvSpPr txBox="1"/>
          <p:nvPr/>
        </p:nvSpPr>
        <p:spPr>
          <a:xfrm>
            <a:off x="6943364" y="5786751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/>
              <a:t>Oče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874BA1-88D6-41B0-B18D-1CB5AF596465}"/>
              </a:ext>
            </a:extLst>
          </p:cNvPr>
          <p:cNvSpPr txBox="1"/>
          <p:nvPr/>
        </p:nvSpPr>
        <p:spPr>
          <a:xfrm>
            <a:off x="8197164" y="5786751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/>
              <a:t>Mama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874BA1-88D6-41B0-B18D-1CB5AF596465}"/>
              </a:ext>
            </a:extLst>
          </p:cNvPr>
          <p:cNvSpPr txBox="1"/>
          <p:nvPr/>
        </p:nvSpPr>
        <p:spPr>
          <a:xfrm>
            <a:off x="9224171" y="5786751"/>
            <a:ext cx="870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1600" dirty="0"/>
              <a:t>Resnični</a:t>
            </a:r>
            <a:br>
              <a:rPr lang="sl-SI" sz="1600" dirty="0"/>
            </a:br>
            <a:r>
              <a:rPr lang="sl-SI" sz="1600" dirty="0"/>
              <a:t>otrok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874BA1-88D6-41B0-B18D-1CB5AF596465}"/>
              </a:ext>
            </a:extLst>
          </p:cNvPr>
          <p:cNvSpPr txBox="1"/>
          <p:nvPr/>
        </p:nvSpPr>
        <p:spPr>
          <a:xfrm>
            <a:off x="10430568" y="5773046"/>
            <a:ext cx="8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1600" dirty="0"/>
              <a:t>Umetni</a:t>
            </a:r>
            <a:br>
              <a:rPr lang="sl-SI" sz="1600" dirty="0"/>
            </a:br>
            <a:r>
              <a:rPr lang="sl-SI" sz="1600" dirty="0"/>
              <a:t>otrok</a:t>
            </a:r>
          </a:p>
        </p:txBody>
      </p:sp>
    </p:spTree>
    <p:extLst>
      <p:ext uri="{BB962C8B-B14F-4D97-AF65-F5344CB8AC3E}">
        <p14:creationId xmlns:p14="http://schemas.microsoft.com/office/powerpoint/2010/main" val="2345327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 smtClean="0"/>
              <a:t>Odkrivanje globokih biometričnih ponaredkov</a:t>
            </a:r>
            <a:endParaRPr lang="sl-SI" sz="36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67408" y="1484784"/>
            <a:ext cx="10873208" cy="46805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200" dirty="0" smtClean="0"/>
              <a:t>Razvoj </a:t>
            </a:r>
            <a:r>
              <a:rPr lang="sl-SI" sz="2200" dirty="0"/>
              <a:t>tehnologij za odkrivanje globokih </a:t>
            </a:r>
            <a:r>
              <a:rPr lang="sl-SI" sz="2200" dirty="0" smtClean="0"/>
              <a:t>biometričnih ponaredkov se </a:t>
            </a:r>
            <a:r>
              <a:rPr lang="sl-SI" sz="2200" dirty="0"/>
              <a:t>osredotoča na prepoznavanje manipuliranih ali ponarejenih slik in videoposnetkov obrazov ljudi, ki so ustvarjeni z uporabo naprednih </a:t>
            </a:r>
            <a:r>
              <a:rPr lang="sl-SI" sz="2200" dirty="0" smtClean="0"/>
              <a:t>tehnologij biometrične generativne umetne </a:t>
            </a:r>
            <a:r>
              <a:rPr lang="sl-SI" sz="2200" dirty="0"/>
              <a:t>inteligence</a:t>
            </a:r>
            <a:r>
              <a:rPr lang="sl-SI" sz="2200" dirty="0" smtClean="0"/>
              <a:t>.</a:t>
            </a:r>
            <a:endParaRPr lang="sl-SI" sz="2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3284984"/>
            <a:ext cx="10268568" cy="230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874BA1-88D6-41B0-B18D-1CB5AF596465}"/>
              </a:ext>
            </a:extLst>
          </p:cNvPr>
          <p:cNvSpPr txBox="1"/>
          <p:nvPr/>
        </p:nvSpPr>
        <p:spPr>
          <a:xfrm>
            <a:off x="1186749" y="2915651"/>
            <a:ext cx="158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Resnični obrazi</a:t>
            </a:r>
            <a:endParaRPr lang="en-US" dirty="0" smtClean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874BA1-88D6-41B0-B18D-1CB5AF596465}"/>
              </a:ext>
            </a:extLst>
          </p:cNvPr>
          <p:cNvSpPr txBox="1"/>
          <p:nvPr/>
        </p:nvSpPr>
        <p:spPr>
          <a:xfrm>
            <a:off x="3563013" y="2915651"/>
            <a:ext cx="30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Globoki ponaredki slik obrazov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3562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Umetna inteligenca v farmaciji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32" y="1484784"/>
            <a:ext cx="8424936" cy="48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85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Umetna inteligenca v farmaciji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55440" y="1412776"/>
            <a:ext cx="10297144" cy="518457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/>
              <a:t>Odkrivanje novih zdravil z analizo velikih količin bioloških in kemijskih podatkov z metodami strojnega učenja.</a:t>
            </a:r>
          </a:p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>
                <a:solidFill>
                  <a:srgbClr val="000000"/>
                </a:solidFill>
              </a:rPr>
              <a:t>Nadaljnja optimizacija </a:t>
            </a:r>
            <a:r>
              <a:rPr lang="sl-SI" sz="2600" dirty="0" smtClean="0"/>
              <a:t>sestavin zdravil za izboljšanje učinkovitosti in zmanjšanje stranskih učinkov.</a:t>
            </a:r>
          </a:p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>
                <a:solidFill>
                  <a:srgbClr val="000000"/>
                </a:solidFill>
              </a:rPr>
              <a:t>Prilagajanje terapij posameznikom na podlagi njihovih genskih in zdravstvenih podatkov.</a:t>
            </a:r>
          </a:p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/>
              <a:t>Pospeševanje kliničnih študij s pametno rekrutacijo pacientov in napovedovanjem izidov zdravljenja.</a:t>
            </a:r>
            <a:endParaRPr lang="sl-SI" sz="26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/>
              <a:t>Nadaljnje izboljšanje nadzora kakovosti v proizvodnji ter optimizacijo oskrbovalne verige z napovedovanjem povpraševanja in upravljanjem z zalogami.</a:t>
            </a:r>
            <a:endParaRPr lang="sl-SI" sz="2600" dirty="0" smtClean="0">
              <a:solidFill>
                <a:srgbClr val="00000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600" dirty="0" smtClean="0">
              <a:solidFill>
                <a:srgbClr val="00000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88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Umetna inteligenca v farmaciji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9416" y="1556792"/>
            <a:ext cx="10513168" cy="518457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/>
              <a:t>Metode umetne inteligence naj bi bile učinkovito uporabljene pri hitrem odkrivanju zdravilnih spojin za COVID-19.</a:t>
            </a:r>
            <a:br>
              <a:rPr lang="sl-SI" sz="2600" dirty="0" smtClean="0"/>
            </a:br>
            <a:r>
              <a:rPr lang="sl-SI" sz="2000" dirty="0" smtClean="0">
                <a:hlinkClick r:id="rId2"/>
              </a:rPr>
              <a:t>https://www.alcf.anl.gov/news/ai-driven-initiative-s-hastening-discovery-drugs-treat-covid-19</a:t>
            </a:r>
            <a:r>
              <a:rPr lang="sl-SI" sz="2000" dirty="0" smtClean="0"/>
              <a:t> </a:t>
            </a:r>
            <a:endParaRPr lang="sl-SI" sz="2600" dirty="0" smtClean="0">
              <a:solidFill>
                <a:srgbClr val="000000"/>
              </a:solidFill>
            </a:endParaRPr>
          </a:p>
          <a:p>
            <a:pPr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>
                <a:solidFill>
                  <a:srgbClr val="000000"/>
                </a:solidFill>
              </a:rPr>
              <a:t>S temi metodami naj bi identificirali zdravilo za revmatoidni artritis kot obetavno zdravljenje za COVID-19.</a:t>
            </a:r>
          </a:p>
          <a:p>
            <a:pPr>
              <a:spcAft>
                <a:spcPts val="18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/>
              <a:t>Uporabljeni naj bi bili generativni modeli za identifikacijo 100 obetavnih molekul proti SARS-CoV-2. Ta pristop je vključeval hitre kemijske simulacije in modeliranje.</a:t>
            </a:r>
            <a:r>
              <a:rPr lang="sl-SI" sz="2600" dirty="0" smtClean="0">
                <a:solidFill>
                  <a:srgbClr val="000000"/>
                </a:solidFill>
              </a:rPr>
              <a:t/>
            </a:r>
            <a:br>
              <a:rPr lang="sl-SI" sz="2600" dirty="0" smtClean="0">
                <a:solidFill>
                  <a:srgbClr val="000000"/>
                </a:solidFill>
              </a:rPr>
            </a:br>
            <a:r>
              <a:rPr lang="sl-SI" sz="1800" dirty="0" smtClean="0">
                <a:solidFill>
                  <a:srgbClr val="000000"/>
                </a:solidFill>
                <a:hlinkClick r:id="rId3"/>
              </a:rPr>
              <a:t>https://pharmaphorum.com/views-analysis-digital/how-ai-is-fighting-covid-19-the-companies-using-intelligent-tech-to-find-new-drugs</a:t>
            </a:r>
            <a:r>
              <a:rPr lang="sl-SI" sz="1800" dirty="0" smtClean="0">
                <a:solidFill>
                  <a:srgbClr val="000000"/>
                </a:solidFill>
              </a:rPr>
              <a:t> </a:t>
            </a:r>
            <a:endParaRPr lang="sl-SI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17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Umetna inteligenca v farmaciji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687" y="1412776"/>
            <a:ext cx="5032390" cy="501397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83432" y="2204864"/>
            <a:ext cx="5184576" cy="374441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/>
              <a:t>Umetna inteligenca zagotovo lahko odlično obvladuje izjemno obsežne množice podatkov in postreže z alternativnimi idejami.</a:t>
            </a:r>
            <a:endParaRPr lang="sl-SI" sz="2600" dirty="0" smtClean="0"/>
          </a:p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600" dirty="0" smtClean="0">
                <a:solidFill>
                  <a:srgbClr val="000000"/>
                </a:solidFill>
              </a:rPr>
              <a:t>Vendar pa je </a:t>
            </a:r>
            <a:r>
              <a:rPr lang="sl-SI" sz="2600" dirty="0">
                <a:solidFill>
                  <a:srgbClr val="000000"/>
                </a:solidFill>
              </a:rPr>
              <a:t>f</a:t>
            </a:r>
            <a:r>
              <a:rPr lang="sl-SI" sz="2600" dirty="0" smtClean="0">
                <a:solidFill>
                  <a:srgbClr val="000000"/>
                </a:solidFill>
              </a:rPr>
              <a:t>armacija zelo regulirano področje, zato </a:t>
            </a:r>
            <a:r>
              <a:rPr lang="sl-SI" sz="2600" dirty="0" smtClean="0">
                <a:solidFill>
                  <a:srgbClr val="000000"/>
                </a:solidFill>
              </a:rPr>
              <a:t>mora biti </a:t>
            </a:r>
            <a:r>
              <a:rPr lang="sl-SI" sz="2600" dirty="0" smtClean="0">
                <a:solidFill>
                  <a:srgbClr val="000000"/>
                </a:solidFill>
              </a:rPr>
              <a:t>celotni proces dobro ponovljiv in razložljiv</a:t>
            </a:r>
            <a:r>
              <a:rPr lang="sl-SI" sz="2600" dirty="0" smtClean="0"/>
              <a:t>.</a:t>
            </a:r>
            <a:br>
              <a:rPr lang="sl-SI" sz="2600" dirty="0" smtClean="0"/>
            </a:br>
            <a:r>
              <a:rPr lang="sl-SI" sz="2600" dirty="0" smtClean="0"/>
              <a:t/>
            </a:r>
            <a:br>
              <a:rPr lang="sl-SI" sz="2600" dirty="0" smtClean="0"/>
            </a:br>
            <a:r>
              <a:rPr lang="sl-SI" sz="2600" i="1" dirty="0" smtClean="0"/>
              <a:t>prof. dr. France Vrečer, mag. farm.</a:t>
            </a:r>
            <a:endParaRPr lang="sl-SI" sz="2600" i="1" dirty="0" smtClean="0"/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600" dirty="0" smtClean="0">
              <a:solidFill>
                <a:srgbClr val="00000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49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83432" y="1412776"/>
            <a:ext cx="10801200" cy="504056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</a:rPr>
              <a:t>V različnih študijah je bilo opredeljenih na desetine </a:t>
            </a:r>
            <a:r>
              <a:rPr lang="sl-SI" sz="2800" b="1" dirty="0">
                <a:solidFill>
                  <a:srgbClr val="000000"/>
                </a:solidFill>
              </a:rPr>
              <a:t>etičnih vprašanj</a:t>
            </a:r>
            <a:r>
              <a:rPr lang="sl-SI" sz="2800" dirty="0">
                <a:solidFill>
                  <a:srgbClr val="000000"/>
                </a:solidFill>
              </a:rPr>
              <a:t>, ki jih odpira razvoj umetnih inteligentnih sistemov, kot so: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b="1" dirty="0">
                <a:solidFill>
                  <a:srgbClr val="000000"/>
                </a:solidFill>
              </a:rPr>
              <a:t>pomanjkanje zasebnosti </a:t>
            </a:r>
            <a:r>
              <a:rPr lang="sl-SI" sz="2800" dirty="0">
                <a:solidFill>
                  <a:srgbClr val="000000"/>
                </a:solidFill>
              </a:rPr>
              <a:t>in možnost </a:t>
            </a:r>
            <a:r>
              <a:rPr lang="sl-SI" sz="2800" b="1" dirty="0">
                <a:solidFill>
                  <a:srgbClr val="000000"/>
                </a:solidFill>
              </a:rPr>
              <a:t>zlorabe osebnih podatkov</a:t>
            </a:r>
            <a:r>
              <a:rPr lang="sl-SI" sz="2800" dirty="0">
                <a:solidFill>
                  <a:srgbClr val="000000"/>
                </a:solidFill>
              </a:rPr>
              <a:t>,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b="1" dirty="0">
                <a:solidFill>
                  <a:srgbClr val="000000"/>
                </a:solidFill>
              </a:rPr>
              <a:t>pristranskost in diskriminacija </a:t>
            </a:r>
            <a:r>
              <a:rPr lang="sl-SI" sz="2800" dirty="0">
                <a:solidFill>
                  <a:srgbClr val="000000"/>
                </a:solidFill>
              </a:rPr>
              <a:t>pri odločitvah</a:t>
            </a:r>
            <a:r>
              <a:rPr lang="sl-SI" sz="2400" dirty="0">
                <a:solidFill>
                  <a:srgbClr val="000000"/>
                </a:solidFill>
              </a:rPr>
              <a:t>,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</a:rPr>
              <a:t>razvrednotenje in </a:t>
            </a:r>
            <a:r>
              <a:rPr lang="sl-SI" sz="2800" b="1" dirty="0">
                <a:solidFill>
                  <a:srgbClr val="000000"/>
                </a:solidFill>
              </a:rPr>
              <a:t>neupoštevanje človeških odločitev</a:t>
            </a:r>
            <a:r>
              <a:rPr lang="sl-SI" sz="2800" dirty="0">
                <a:solidFill>
                  <a:srgbClr val="000000"/>
                </a:solidFill>
              </a:rPr>
              <a:t>,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b="1" dirty="0">
                <a:solidFill>
                  <a:srgbClr val="000000"/>
                </a:solidFill>
              </a:rPr>
              <a:t>zmanjšanje stikov med ljudmi</a:t>
            </a:r>
            <a:r>
              <a:rPr lang="sl-SI" sz="2800" dirty="0">
                <a:solidFill>
                  <a:srgbClr val="000000"/>
                </a:solidFill>
              </a:rPr>
              <a:t>,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</a:rPr>
              <a:t>možnost </a:t>
            </a:r>
            <a:r>
              <a:rPr lang="sl-SI" sz="2800" b="1" dirty="0">
                <a:solidFill>
                  <a:srgbClr val="000000"/>
                </a:solidFill>
              </a:rPr>
              <a:t>nasilne in vojaške uporabe</a:t>
            </a:r>
            <a:r>
              <a:rPr lang="sl-SI" sz="2800" dirty="0">
                <a:solidFill>
                  <a:srgbClr val="000000"/>
                </a:solidFill>
              </a:rPr>
              <a:t>,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b="1" dirty="0">
                <a:solidFill>
                  <a:srgbClr val="000000"/>
                </a:solidFill>
              </a:rPr>
              <a:t>kršitev temeljnih človekovih pravic </a:t>
            </a:r>
            <a:r>
              <a:rPr lang="sl-SI" sz="2800" dirty="0">
                <a:solidFill>
                  <a:srgbClr val="000000"/>
                </a:solidFill>
              </a:rPr>
              <a:t>v dobavnih verigah, …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</a:rPr>
              <a:t>Opredeljena etična vprašanja so v glavnem intuitivna, saj ni pri vseh podanih povsem </a:t>
            </a:r>
            <a:r>
              <a:rPr lang="sl-SI" sz="2800" b="1" dirty="0">
                <a:solidFill>
                  <a:srgbClr val="000000"/>
                </a:solidFill>
              </a:rPr>
              <a:t>razumljivih pojasnil</a:t>
            </a:r>
            <a:r>
              <a:rPr lang="sl-SI" sz="2800" dirty="0">
                <a:solidFill>
                  <a:srgbClr val="000000"/>
                </a:solidFill>
              </a:rPr>
              <a:t>, zakaj so etično tako pomembna.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800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800" dirty="0">
              <a:solidFill>
                <a:srgbClr val="00000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800" dirty="0">
              <a:solidFill>
                <a:srgbClr val="00000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Etika umetne inteligence</a:t>
            </a:r>
          </a:p>
        </p:txBody>
      </p:sp>
    </p:spTree>
    <p:extLst>
      <p:ext uri="{BB962C8B-B14F-4D97-AF65-F5344CB8AC3E}">
        <p14:creationId xmlns:p14="http://schemas.microsoft.com/office/powerpoint/2010/main" val="3988261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11424" y="1412776"/>
            <a:ext cx="10513168" cy="504056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</a:rPr>
              <a:t>Etične vrednote se lahko do neke mere tudi </a:t>
            </a:r>
            <a:r>
              <a:rPr lang="sl-SI" sz="2800" b="1" dirty="0">
                <a:solidFill>
                  <a:srgbClr val="000000"/>
                </a:solidFill>
              </a:rPr>
              <a:t>digitalizira</a:t>
            </a:r>
            <a:r>
              <a:rPr lang="sl-SI" sz="2800" dirty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</a:rPr>
              <a:t>Posameznim možnim hotenjem, ravnanjem in odločitvam ljudje pripisujemo </a:t>
            </a:r>
            <a:r>
              <a:rPr lang="sl-SI" sz="2800" b="1" dirty="0">
                <a:solidFill>
                  <a:srgbClr val="000000"/>
                </a:solidFill>
              </a:rPr>
              <a:t>višjo ali nižjo težo</a:t>
            </a:r>
            <a:r>
              <a:rPr lang="sl-SI" sz="2800" dirty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</a:rPr>
              <a:t>To je razvidno tudi iz zgleda etičnih </a:t>
            </a:r>
            <a:br>
              <a:rPr lang="sl-SI" sz="2800" dirty="0">
                <a:solidFill>
                  <a:srgbClr val="000000"/>
                </a:solidFill>
              </a:rPr>
            </a:br>
            <a:r>
              <a:rPr lang="sl-SI" sz="2800" dirty="0">
                <a:solidFill>
                  <a:srgbClr val="000000"/>
                </a:solidFill>
              </a:rPr>
              <a:t>dilem pri odločanju o dejanju, ki </a:t>
            </a:r>
            <a:br>
              <a:rPr lang="sl-SI" sz="2800" dirty="0">
                <a:solidFill>
                  <a:srgbClr val="000000"/>
                </a:solidFill>
              </a:rPr>
            </a:br>
            <a:r>
              <a:rPr lang="sl-SI" sz="2800" dirty="0">
                <a:solidFill>
                  <a:srgbClr val="000000"/>
                </a:solidFill>
              </a:rPr>
              <a:t>lahko </a:t>
            </a:r>
            <a:r>
              <a:rPr lang="sl-SI" sz="2800" b="1" dirty="0">
                <a:solidFill>
                  <a:srgbClr val="000000"/>
                </a:solidFill>
              </a:rPr>
              <a:t>spremeni potek in žrtve </a:t>
            </a:r>
            <a:br>
              <a:rPr lang="sl-SI" sz="2800" b="1" dirty="0">
                <a:solidFill>
                  <a:srgbClr val="000000"/>
                </a:solidFill>
              </a:rPr>
            </a:br>
            <a:r>
              <a:rPr lang="sl-SI" sz="2800" b="1" dirty="0">
                <a:solidFill>
                  <a:srgbClr val="000000"/>
                </a:solidFill>
              </a:rPr>
              <a:t>tramvajske nesreče</a:t>
            </a:r>
            <a:r>
              <a:rPr lang="sl-SI" sz="2800" dirty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</a:rPr>
              <a:t>Etično odločanje se tako lahko </a:t>
            </a:r>
            <a:br>
              <a:rPr lang="sl-SI" sz="2800" dirty="0">
                <a:solidFill>
                  <a:srgbClr val="000000"/>
                </a:solidFill>
              </a:rPr>
            </a:br>
            <a:r>
              <a:rPr lang="sl-SI" sz="2800" dirty="0">
                <a:solidFill>
                  <a:srgbClr val="000000"/>
                </a:solidFill>
              </a:rPr>
              <a:t>opredeli tudi kot </a:t>
            </a:r>
            <a:r>
              <a:rPr lang="sl-SI" sz="2800" b="1" dirty="0">
                <a:solidFill>
                  <a:srgbClr val="000000"/>
                </a:solidFill>
              </a:rPr>
              <a:t>računsko operacijo</a:t>
            </a:r>
            <a:r>
              <a:rPr lang="sl-SI" sz="2800" dirty="0">
                <a:solidFill>
                  <a:srgbClr val="000000"/>
                </a:solidFill>
              </a:rPr>
              <a:t>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800" dirty="0">
              <a:solidFill>
                <a:srgbClr val="00000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800" dirty="0">
              <a:solidFill>
                <a:srgbClr val="00000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/>
              <a:t>Kvantizacija in digitalizacija etičnih vrednot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48128" y="3140968"/>
            <a:ext cx="3960440" cy="3024336"/>
            <a:chOff x="7104112" y="3429000"/>
            <a:chExt cx="3816424" cy="2862318"/>
          </a:xfrm>
        </p:grpSpPr>
        <p:pic>
          <p:nvPicPr>
            <p:cNvPr id="3074" name="Picture 2" descr="The trolley dilemma in AI | Strongbytes">
              <a:extLst>
                <a:ext uri="{FF2B5EF4-FFF2-40B4-BE49-F238E27FC236}">
                  <a16:creationId xmlns:a16="http://schemas.microsoft.com/office/drawing/2014/main" id="{B8EB6A9E-B91B-CA5A-B354-4337674EE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112" y="3429000"/>
              <a:ext cx="3816424" cy="28623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231704" y="4581128"/>
              <a:ext cx="873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2000" b="1" dirty="0">
                  <a:solidFill>
                    <a:srgbClr val="C00000"/>
                  </a:solidFill>
                </a:rPr>
                <a:t>5</a:t>
              </a:r>
              <a:r>
                <a:rPr lang="en-US" sz="2000" b="1" dirty="0">
                  <a:solidFill>
                    <a:srgbClr val="C00000"/>
                  </a:solidFill>
                </a:rPr>
                <a:t> x 0,7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984432" y="4581128"/>
              <a:ext cx="873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1 x 3,7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817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rganic | Food Health Legal">
            <a:extLst>
              <a:ext uri="{FF2B5EF4-FFF2-40B4-BE49-F238E27FC236}">
                <a16:creationId xmlns:a16="http://schemas.microsoft.com/office/drawing/2014/main" id="{0BE7C150-DC9E-443E-3F8B-EE01652C2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556792"/>
            <a:ext cx="3888432" cy="27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Search Engine Lan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39416" y="497511"/>
            <a:ext cx="10513168" cy="7712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Relevantne regulacije na EU ravni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C3159E-2970-6DAF-3AA8-17A12D6DF724}"/>
              </a:ext>
            </a:extLst>
          </p:cNvPr>
          <p:cNvSpPr txBox="1">
            <a:spLocks/>
          </p:cNvSpPr>
          <p:nvPr/>
        </p:nvSpPr>
        <p:spPr>
          <a:xfrm>
            <a:off x="1631504" y="1772816"/>
            <a:ext cx="8136904" cy="432048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3200" dirty="0">
                <a:solidFill>
                  <a:srgbClr val="0070C0"/>
                </a:solidFill>
                <a:hlinkClick r:id="rId3"/>
              </a:rPr>
              <a:t>Splošna uredba o varstvu podatkov</a:t>
            </a:r>
            <a:r>
              <a:rPr lang="sl-SI" sz="3200" dirty="0">
                <a:solidFill>
                  <a:srgbClr val="0070C0"/>
                </a:solidFill>
                <a:hlinkClick r:id="rId4"/>
              </a:rPr>
              <a:t/>
            </a:r>
            <a:br>
              <a:rPr lang="sl-SI" sz="3200" dirty="0">
                <a:solidFill>
                  <a:srgbClr val="0070C0"/>
                </a:solidFill>
                <a:hlinkClick r:id="rId4"/>
              </a:rPr>
            </a:br>
            <a:endParaRPr lang="sl-SI" sz="3200" dirty="0">
              <a:solidFill>
                <a:srgbClr val="0070C0"/>
              </a:solidFill>
              <a:hlinkClick r:id="rId4"/>
            </a:endParaRPr>
          </a:p>
          <a:p>
            <a:pPr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3200" dirty="0">
                <a:solidFill>
                  <a:srgbClr val="0070C0"/>
                </a:solidFill>
                <a:hlinkClick r:id="rId4"/>
              </a:rPr>
              <a:t>Bela knjiga o umetni inteligenci</a:t>
            </a:r>
            <a:r>
              <a:rPr lang="sl-SI" sz="3200" dirty="0">
                <a:solidFill>
                  <a:srgbClr val="0070C0"/>
                </a:solidFill>
              </a:rPr>
              <a:t/>
            </a:r>
            <a:br>
              <a:rPr lang="sl-SI" sz="3200" dirty="0">
                <a:solidFill>
                  <a:srgbClr val="0070C0"/>
                </a:solidFill>
              </a:rPr>
            </a:br>
            <a:endParaRPr lang="sl-SI" sz="3200" dirty="0">
              <a:solidFill>
                <a:srgbClr val="0070C0"/>
              </a:solidFill>
            </a:endParaRPr>
          </a:p>
          <a:p>
            <a:pPr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3200" dirty="0">
                <a:solidFill>
                  <a:srgbClr val="0070C0"/>
                </a:solidFill>
                <a:hlinkClick r:id="rId5"/>
              </a:rPr>
              <a:t>Predlog Uredbe EU za umetno inteligenco</a:t>
            </a:r>
            <a:r>
              <a:rPr lang="sl-SI" sz="3200" dirty="0">
                <a:solidFill>
                  <a:srgbClr val="0070C0"/>
                </a:solidFill>
              </a:rPr>
              <a:t/>
            </a:r>
            <a:br>
              <a:rPr lang="sl-SI" sz="3200" dirty="0">
                <a:solidFill>
                  <a:srgbClr val="0070C0"/>
                </a:solidFill>
              </a:rPr>
            </a:br>
            <a:endParaRPr lang="sl-SI" sz="3200" dirty="0">
              <a:solidFill>
                <a:srgbClr val="0070C0"/>
              </a:solidFill>
            </a:endParaRPr>
          </a:p>
          <a:p>
            <a:pPr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3200" dirty="0">
                <a:solidFill>
                  <a:srgbClr val="0070C0"/>
                </a:solidFill>
                <a:hlinkClick r:id="rId6"/>
              </a:rPr>
              <a:t>Usklajen načrt EU za umetno inteligenco</a:t>
            </a:r>
            <a:r>
              <a:rPr lang="sl-SI" sz="3200" dirty="0">
                <a:solidFill>
                  <a:srgbClr val="0070C0"/>
                </a:solidFill>
              </a:rPr>
              <a:t/>
            </a:r>
            <a:br>
              <a:rPr lang="sl-SI" sz="3200" dirty="0">
                <a:solidFill>
                  <a:srgbClr val="0070C0"/>
                </a:solidFill>
              </a:rPr>
            </a:br>
            <a:endParaRPr lang="sl-SI" sz="3200" dirty="0">
              <a:solidFill>
                <a:srgbClr val="0070C0"/>
              </a:solidFill>
            </a:endParaRPr>
          </a:p>
          <a:p>
            <a:pPr lvl="1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0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>
                <a:solidFill>
                  <a:srgbClr val="FFFF00"/>
                </a:solidFill>
              </a:rPr>
              <a:t>Pametne</a:t>
            </a:r>
            <a:r>
              <a:rPr lang="sl-SI" sz="3600" dirty="0"/>
              <a:t> aplikacije in </a:t>
            </a:r>
            <a:r>
              <a:rPr lang="sl-SI" sz="3600" dirty="0">
                <a:solidFill>
                  <a:srgbClr val="FFFF00"/>
                </a:solidFill>
              </a:rPr>
              <a:t>pametne</a:t>
            </a:r>
            <a:r>
              <a:rPr lang="sl-SI" sz="3600" dirty="0"/>
              <a:t> naprave</a:t>
            </a:r>
          </a:p>
        </p:txBody>
      </p:sp>
      <p:pic>
        <p:nvPicPr>
          <p:cNvPr id="1026" name="Picture 2" descr="http://static3.businessinsider.com/image/4eb00bf2ecad04925c00000a/apple-may-bring-siri-like-voice-control-to-ma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814364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68" y="1663982"/>
            <a:ext cx="1368152" cy="261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688913"/>
            <a:ext cx="2093043" cy="156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smart glass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3633443"/>
            <a:ext cx="3945872" cy="17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4532328"/>
            <a:ext cx="2740934" cy="187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056" y="1593990"/>
            <a:ext cx="4332214" cy="277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052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985835" y="764704"/>
            <a:ext cx="7899648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sl-SI" sz="5400"/>
              <a:t>Razprava</a:t>
            </a:r>
            <a:endParaRPr lang="sl-SI" sz="4400"/>
          </a:p>
        </p:txBody>
      </p:sp>
      <p:pic>
        <p:nvPicPr>
          <p:cNvPr id="6" name="Picture 2" descr="https://www.artpeoplegallery.com/wp-content/uploads/2017/02/498-800x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988840"/>
            <a:ext cx="5872007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78342" y="2831671"/>
            <a:ext cx="20496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© Luca </a:t>
            </a:r>
            <a:r>
              <a:rPr lang="en-US" sz="1100" dirty="0" err="1"/>
              <a:t>Cacciato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1301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mart Cities Landsc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484784"/>
            <a:ext cx="6216255" cy="2463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764067" y="4096182"/>
            <a:ext cx="3292373" cy="2261381"/>
            <a:chOff x="5528711" y="3288202"/>
            <a:chExt cx="2810614" cy="2517062"/>
          </a:xfrm>
        </p:grpSpPr>
        <p:pic>
          <p:nvPicPr>
            <p:cNvPr id="1030" name="Picture 6" descr="http://spectrum.ieee.org/img/traffic_cars-134675435647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711" y="3288202"/>
              <a:ext cx="2810614" cy="2517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EEE Spectrum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423" y="5412965"/>
              <a:ext cx="1631669" cy="3202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111365" y="4063786"/>
            <a:ext cx="3421563" cy="2293777"/>
            <a:chOff x="584921" y="3838864"/>
            <a:chExt cx="3744416" cy="2567368"/>
          </a:xfrm>
        </p:grpSpPr>
        <p:pic>
          <p:nvPicPr>
            <p:cNvPr id="1034" name="Picture 10" descr="http://www.microchip.com/_images/pan/BNR_SmartHous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921" y="3866269"/>
              <a:ext cx="3744416" cy="2539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934" y="3838864"/>
              <a:ext cx="19812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8" name="Picture 6" descr="Schneider Electric: the global specialist in energy managem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337" y="1714096"/>
            <a:ext cx="13525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7408" y="468052"/>
            <a:ext cx="10585176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>
                <a:solidFill>
                  <a:srgbClr val="FFFF00"/>
                </a:solidFill>
              </a:rPr>
              <a:t>Pametna</a:t>
            </a:r>
            <a:r>
              <a:rPr lang="sl-SI" sz="3600" dirty="0"/>
              <a:t> okolja, mesta, hiše, ceste, vozila</a:t>
            </a:r>
          </a:p>
        </p:txBody>
      </p:sp>
    </p:spTree>
    <p:extLst>
      <p:ext uri="{BB962C8B-B14F-4D97-AF65-F5344CB8AC3E}">
        <p14:creationId xmlns:p14="http://schemas.microsoft.com/office/powerpoint/2010/main" val="114409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2171564" y="4293096"/>
            <a:ext cx="7416824" cy="172819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40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15480" y="1556792"/>
            <a:ext cx="9073008" cy="4464496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Ker izkazujejo </a:t>
            </a:r>
            <a:r>
              <a:rPr lang="sl-SI" sz="3600" dirty="0">
                <a:solidFill>
                  <a:srgbClr val="C00000"/>
                </a:solidFill>
              </a:rPr>
              <a:t>inteligentno vedenje</a:t>
            </a:r>
            <a:r>
              <a:rPr lang="sl-SI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saj so avtonomne, zapletene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sl-SI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prilagodljive, komunikativne, …</a:t>
            </a:r>
          </a:p>
          <a:p>
            <a:pPr algn="ctr"/>
            <a:endParaRPr lang="sl-SI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 in/ali …</a:t>
            </a:r>
          </a:p>
          <a:p>
            <a:pPr algn="ctr"/>
            <a:endParaRPr lang="sl-SI" sz="4400" dirty="0"/>
          </a:p>
          <a:p>
            <a:pPr algn="ctr"/>
            <a:r>
              <a:rPr lang="sl-SI" sz="3600" dirty="0">
                <a:solidFill>
                  <a:srgbClr val="C00000"/>
                </a:solidFill>
              </a:rPr>
              <a:t>… ker vedo več o nas </a:t>
            </a:r>
          </a:p>
          <a:p>
            <a:pPr algn="ctr"/>
            <a:r>
              <a:rPr lang="sl-SI" sz="3600" dirty="0">
                <a:solidFill>
                  <a:srgbClr val="C00000"/>
                </a:solidFill>
              </a:rPr>
              <a:t>kot vemo mi o njih?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924944"/>
            <a:ext cx="3459258" cy="230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9416" y="476672"/>
            <a:ext cx="10441160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Zakaj so vse te tehnologije </a:t>
            </a:r>
            <a:r>
              <a:rPr lang="sl-SI" sz="3600" dirty="0">
                <a:solidFill>
                  <a:srgbClr val="FFFF00"/>
                </a:solidFill>
              </a:rPr>
              <a:t>pametne</a:t>
            </a:r>
            <a:r>
              <a:rPr lang="sl-SI" sz="3600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2924944"/>
            <a:ext cx="3439629" cy="230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676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2171564" y="4293096"/>
            <a:ext cx="7416824" cy="172819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4000" dirty="0"/>
          </a:p>
        </p:txBody>
      </p:sp>
      <p:sp>
        <p:nvSpPr>
          <p:cNvPr id="6" name="Rectangle 5"/>
          <p:cNvSpPr/>
          <p:nvPr/>
        </p:nvSpPr>
        <p:spPr>
          <a:xfrm>
            <a:off x="839416" y="476672"/>
            <a:ext cx="10441160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Kako prepoznamo </a:t>
            </a:r>
            <a:r>
              <a:rPr lang="sl-SI" sz="3600" dirty="0">
                <a:solidFill>
                  <a:srgbClr val="FFFF00"/>
                </a:solidFill>
              </a:rPr>
              <a:t>inteligentno vedenje</a:t>
            </a:r>
            <a:r>
              <a:rPr lang="sl-SI" sz="3600" dirty="0"/>
              <a:t>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91444" y="1988840"/>
            <a:ext cx="9937104" cy="446449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Inteligentno vedenje vključuje: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sl-SI" sz="2800" b="1" dirty="0"/>
              <a:t>učenje</a:t>
            </a:r>
            <a:r>
              <a:rPr lang="sl-SI" sz="2800" dirty="0"/>
              <a:t> in razumevanje iz izkušenj,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sl-SI" sz="2800" b="1" dirty="0"/>
              <a:t>sklepanje</a:t>
            </a:r>
            <a:r>
              <a:rPr lang="sl-SI" sz="2800" dirty="0"/>
              <a:t> za reševanje problemov</a:t>
            </a:r>
            <a:r>
              <a:rPr lang="en-US" sz="2800" dirty="0"/>
              <a:t> in</a:t>
            </a:r>
            <a:r>
              <a:rPr lang="sl-SI" sz="2800" dirty="0"/>
              <a:t> </a:t>
            </a:r>
            <a:br>
              <a:rPr lang="sl-SI" sz="2800" dirty="0"/>
            </a:br>
            <a:r>
              <a:rPr lang="sl-SI" sz="2800" dirty="0"/>
              <a:t>pridobivanje skritega znanja,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sl-SI" sz="2800" b="1" dirty="0"/>
              <a:t>prilagodljivost</a:t>
            </a:r>
            <a:r>
              <a:rPr lang="sl-SI" sz="2800" dirty="0"/>
              <a:t> pri uporabo znanja v novih okoliščinah,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sl-SI" sz="2800" b="1" dirty="0"/>
              <a:t>komunikacijo</a:t>
            </a:r>
            <a:r>
              <a:rPr lang="sl-SI" sz="2800" dirty="0"/>
              <a:t> z drugimi in razumevanja jezikov,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sl-SI" sz="2800" dirty="0"/>
              <a:t> …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602385"/>
            <a:ext cx="3267678" cy="256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25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ook cybernetics cover wie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659559"/>
            <a:ext cx="1904497" cy="292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07568" y="1898049"/>
            <a:ext cx="4392488" cy="875944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400" i="1" dirty="0">
                <a:solidFill>
                  <a:srgbClr val="000000"/>
                </a:solidFill>
              </a:rPr>
              <a:t>CILJI, 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sl-SI" sz="2400" i="1" dirty="0">
                <a:solidFill>
                  <a:srgbClr val="000000"/>
                </a:solidFill>
              </a:rPr>
              <a:t>HOTENJE,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sl-SI" sz="2400" i="1" dirty="0">
                <a:solidFill>
                  <a:srgbClr val="000000"/>
                </a:solidFill>
              </a:rPr>
              <a:t> KRITERIJI, 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br>
              <a:rPr lang="en-US" sz="2400" i="1" dirty="0">
                <a:solidFill>
                  <a:srgbClr val="000000"/>
                </a:solidFill>
              </a:rPr>
            </a:br>
            <a:r>
              <a:rPr lang="sl-SI" sz="2400" i="1" dirty="0">
                <a:solidFill>
                  <a:srgbClr val="000000"/>
                </a:solidFill>
              </a:rPr>
              <a:t>PREPRIČANJA, 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sl-SI" sz="2400" i="1" dirty="0">
                <a:solidFill>
                  <a:srgbClr val="000000"/>
                </a:solidFill>
              </a:rPr>
              <a:t>NAMERE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9416" y="356240"/>
            <a:ext cx="10513168" cy="12725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Pionirji kibernetike in </a:t>
            </a:r>
            <a:br>
              <a:rPr lang="sl-SI" sz="3600" dirty="0"/>
            </a:br>
            <a:r>
              <a:rPr lang="sl-SI" sz="3600" dirty="0"/>
              <a:t>umetne inteligence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0F0119-0A19-7A47-C90A-A224715063DE}"/>
              </a:ext>
            </a:extLst>
          </p:cNvPr>
          <p:cNvGrpSpPr/>
          <p:nvPr/>
        </p:nvGrpSpPr>
        <p:grpSpPr>
          <a:xfrm>
            <a:off x="7333413" y="189017"/>
            <a:ext cx="2775794" cy="1693234"/>
            <a:chOff x="4223300" y="305880"/>
            <a:chExt cx="2775794" cy="1693234"/>
          </a:xfrm>
        </p:grpSpPr>
        <p:pic>
          <p:nvPicPr>
            <p:cNvPr id="4098" name="Picture 2" descr="http://history-computer.com/ModernComputer/thinkers/images/Norbert-Wien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300" y="305880"/>
              <a:ext cx="2775794" cy="1693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16133" y="305880"/>
              <a:ext cx="9829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</a:rPr>
                <a:t>Norbert </a:t>
              </a:r>
              <a:endParaRPr lang="sl-SI" dirty="0">
                <a:solidFill>
                  <a:schemeClr val="bg1"/>
                </a:solidFill>
              </a:endParaRPr>
            </a:p>
            <a:p>
              <a:pPr algn="r"/>
              <a:r>
                <a:rPr lang="en-GB" dirty="0">
                  <a:solidFill>
                    <a:schemeClr val="bg1"/>
                  </a:solidFill>
                </a:rPr>
                <a:t>Wiener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56849" y="2780928"/>
            <a:ext cx="6326056" cy="3672408"/>
            <a:chOff x="262168" y="2492896"/>
            <a:chExt cx="7550192" cy="4032448"/>
          </a:xfrm>
        </p:grpSpPr>
        <p:sp>
          <p:nvSpPr>
            <p:cNvPr id="12" name="Circular Arrow 11"/>
            <p:cNvSpPr/>
            <p:nvPr/>
          </p:nvSpPr>
          <p:spPr>
            <a:xfrm>
              <a:off x="4150600" y="2708920"/>
              <a:ext cx="2836912" cy="2664296"/>
            </a:xfrm>
            <a:prstGeom prst="circularArrow">
              <a:avLst>
                <a:gd name="adj1" fmla="val 7823"/>
                <a:gd name="adj2" fmla="val 1142319"/>
                <a:gd name="adj3" fmla="val 20457681"/>
                <a:gd name="adj4" fmla="val 16027682"/>
                <a:gd name="adj5" fmla="val 11073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Circular Arrow 12"/>
            <p:cNvSpPr/>
            <p:nvPr/>
          </p:nvSpPr>
          <p:spPr>
            <a:xfrm rot="16200000">
              <a:off x="1012533" y="2771087"/>
              <a:ext cx="2644615" cy="2664296"/>
            </a:xfrm>
            <a:prstGeom prst="circularArrow">
              <a:avLst>
                <a:gd name="adj1" fmla="val 7823"/>
                <a:gd name="adj2" fmla="val 1142319"/>
                <a:gd name="adj3" fmla="val 20457681"/>
                <a:gd name="adj4" fmla="val 16027682"/>
                <a:gd name="adj5" fmla="val 11073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Circular Arrow 13"/>
            <p:cNvSpPr/>
            <p:nvPr/>
          </p:nvSpPr>
          <p:spPr>
            <a:xfrm rot="5400000">
              <a:off x="4120010" y="3059533"/>
              <a:ext cx="2952328" cy="2827166"/>
            </a:xfrm>
            <a:prstGeom prst="circularArrow">
              <a:avLst>
                <a:gd name="adj1" fmla="val 7823"/>
                <a:gd name="adj2" fmla="val 1142319"/>
                <a:gd name="adj3" fmla="val 20457681"/>
                <a:gd name="adj4" fmla="val 16027682"/>
                <a:gd name="adj5" fmla="val 11073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Circular Arrow 14"/>
            <p:cNvSpPr/>
            <p:nvPr/>
          </p:nvSpPr>
          <p:spPr>
            <a:xfrm rot="10800000">
              <a:off x="1029163" y="3442466"/>
              <a:ext cx="2836912" cy="2565355"/>
            </a:xfrm>
            <a:prstGeom prst="circularArrow">
              <a:avLst>
                <a:gd name="adj1" fmla="val 7823"/>
                <a:gd name="adj2" fmla="val 1142319"/>
                <a:gd name="adj3" fmla="val 20457681"/>
                <a:gd name="adj4" fmla="val 16027682"/>
                <a:gd name="adj5" fmla="val 11073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2206384" y="4634822"/>
              <a:ext cx="3353444" cy="1890522"/>
            </a:xfrm>
            <a:prstGeom prst="cloud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sl-SI" sz="3200" dirty="0"/>
                <a:t>O K O L J E</a:t>
              </a:r>
            </a:p>
            <a:p>
              <a:pPr algn="ctr"/>
              <a:r>
                <a:rPr lang="sl-SI" sz="2000" dirty="0"/>
                <a:t>OBJEKTI,  SUBJEKTI,</a:t>
              </a:r>
            </a:p>
            <a:p>
              <a:pPr algn="ctr"/>
              <a:r>
                <a:rPr lang="sl-SI" sz="2000" dirty="0"/>
                <a:t>ODNOSI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354756" y="2492896"/>
              <a:ext cx="3177062" cy="1296144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400" dirty="0"/>
                <a:t>UČENJE, RAZMIŠLJANJE, </a:t>
              </a:r>
            </a:p>
            <a:p>
              <a:pPr algn="ctr"/>
              <a:r>
                <a:rPr lang="sl-SI" sz="2400" dirty="0"/>
                <a:t>ODLOČANJE</a:t>
              </a:r>
              <a:endParaRPr lang="en-GB" sz="24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580112" y="4077072"/>
              <a:ext cx="2232248" cy="648072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400" dirty="0"/>
                <a:t>UKREPANJE</a:t>
              </a:r>
              <a:endParaRPr lang="en-GB" sz="2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2168" y="4077072"/>
              <a:ext cx="2232248" cy="648072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400" dirty="0"/>
                <a:t>OPAZOVANJE</a:t>
              </a:r>
              <a:endParaRPr lang="en-GB" sz="24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854456" y="4005064"/>
              <a:ext cx="2540692" cy="629758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l-GR" sz="3200" dirty="0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κυβερνητική</a:t>
              </a:r>
              <a:endParaRPr lang="en-GB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94CD43-18AB-062D-859F-3F58B646B977}"/>
              </a:ext>
            </a:extLst>
          </p:cNvPr>
          <p:cNvGrpSpPr/>
          <p:nvPr/>
        </p:nvGrpSpPr>
        <p:grpSpPr>
          <a:xfrm>
            <a:off x="5389571" y="163628"/>
            <a:ext cx="1818210" cy="1710197"/>
            <a:chOff x="7074270" y="290253"/>
            <a:chExt cx="1818210" cy="17101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1D1844-4521-B705-79CE-3CD6D6646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4270" y="290253"/>
              <a:ext cx="1818210" cy="16932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88538F-A12C-100A-E3B8-7DEE8DD29B7E}"/>
                </a:ext>
              </a:extLst>
            </p:cNvPr>
            <p:cNvSpPr txBox="1"/>
            <p:nvPr/>
          </p:nvSpPr>
          <p:spPr>
            <a:xfrm>
              <a:off x="7787746" y="1077120"/>
              <a:ext cx="10925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</a:endParaRPr>
            </a:p>
            <a:p>
              <a:pPr algn="r"/>
              <a:r>
                <a:rPr lang="en-GB" dirty="0">
                  <a:solidFill>
                    <a:schemeClr val="bg1"/>
                  </a:solidFill>
                </a:rPr>
                <a:t>John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McCarthy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668064" y="2036658"/>
            <a:ext cx="3044560" cy="4516342"/>
            <a:chOff x="8328249" y="2049473"/>
            <a:chExt cx="3044560" cy="4516342"/>
          </a:xfrm>
        </p:grpSpPr>
        <p:pic>
          <p:nvPicPr>
            <p:cNvPr id="5" name="Picture 2" descr="Alan Turing as a Universal Turing Machine. | Download Scientific Diagr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249" y="2049473"/>
              <a:ext cx="3044560" cy="4455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8629" y="6249210"/>
              <a:ext cx="2480071" cy="316605"/>
            </a:xfrm>
            <a:prstGeom prst="rect">
              <a:avLst/>
            </a:prstGeom>
          </p:spPr>
        </p:pic>
      </p:grpSp>
      <p:sp>
        <p:nvSpPr>
          <p:cNvPr id="24" name="Cloud 23"/>
          <p:cNvSpPr/>
          <p:nvPr/>
        </p:nvSpPr>
        <p:spPr>
          <a:xfrm>
            <a:off x="7032104" y="2029787"/>
            <a:ext cx="2541184" cy="1975277"/>
          </a:xfrm>
          <a:prstGeom prst="cloud">
            <a:avLst/>
          </a:prstGeom>
          <a:gradFill>
            <a:gsLst>
              <a:gs pos="91000">
                <a:srgbClr val="952B90"/>
              </a:gs>
              <a:gs pos="0">
                <a:schemeClr val="accent6">
                  <a:tint val="90000"/>
                  <a:shade val="90000"/>
                  <a:satMod val="150000"/>
                </a:schemeClr>
              </a:gs>
              <a:gs pos="0">
                <a:schemeClr val="accent6">
                  <a:tint val="100000"/>
                  <a:shade val="75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sl-SI" sz="2400" i="1" dirty="0">
                <a:solidFill>
                  <a:schemeClr val="bg1"/>
                </a:solidFill>
              </a:rPr>
              <a:t>Zaporedno urejanje simbolov na osnovi pravil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256737" y="168200"/>
            <a:ext cx="1455887" cy="1732517"/>
            <a:chOff x="10253544" y="168200"/>
            <a:chExt cx="1455887" cy="173251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53544" y="168200"/>
              <a:ext cx="1385637" cy="17056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941144" y="1254386"/>
              <a:ext cx="7682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</a:rPr>
                <a:t>Alan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Turing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20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39416" y="1556792"/>
            <a:ext cx="8280920" cy="475252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/>
              <a:t>Razvoj </a:t>
            </a:r>
            <a:r>
              <a:rPr lang="sl-SI" b="1" dirty="0">
                <a:solidFill>
                  <a:srgbClr val="00B050"/>
                </a:solidFill>
              </a:rPr>
              <a:t>umetnih inteligentnih sistemov</a:t>
            </a:r>
            <a:r>
              <a:rPr lang="sl-SI" dirty="0"/>
              <a:t>, ki …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rgbClr val="00B050"/>
                </a:solidFill>
              </a:rPr>
              <a:t>Kognitivno znanost </a:t>
            </a:r>
            <a:r>
              <a:rPr lang="sl-SI" dirty="0"/>
              <a:t>zanima predvsem razumevanje in razvoj sistema, ki </a:t>
            </a:r>
            <a:r>
              <a:rPr lang="sl-SI" dirty="0">
                <a:solidFill>
                  <a:srgbClr val="C00000"/>
                </a:solidFill>
              </a:rPr>
              <a:t>misli kot človek</a:t>
            </a:r>
            <a:r>
              <a:rPr lang="sl-SI" dirty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dirty="0"/>
              <a:t>Pristop s </a:t>
            </a:r>
            <a:r>
              <a:rPr lang="sl-SI" b="1" dirty="0">
                <a:solidFill>
                  <a:srgbClr val="00B050"/>
                </a:solidFill>
              </a:rPr>
              <a:t>Turingovim</a:t>
            </a:r>
            <a:r>
              <a:rPr lang="sl-SI" dirty="0">
                <a:solidFill>
                  <a:srgbClr val="00B050"/>
                </a:solidFill>
              </a:rPr>
              <a:t> </a:t>
            </a:r>
            <a:r>
              <a:rPr lang="sl-SI" b="1" dirty="0">
                <a:solidFill>
                  <a:srgbClr val="00B050"/>
                </a:solidFill>
              </a:rPr>
              <a:t>preizkusom </a:t>
            </a:r>
            <a:r>
              <a:rPr lang="sl-SI" dirty="0"/>
              <a:t>se posveča razvoju sistema, ki vsaj navzven </a:t>
            </a:r>
            <a:r>
              <a:rPr lang="sl-SI" dirty="0">
                <a:solidFill>
                  <a:srgbClr val="C00000"/>
                </a:solidFill>
              </a:rPr>
              <a:t>deluje kot človek.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rgbClr val="00B050"/>
                </a:solidFill>
              </a:rPr>
              <a:t>Tehnološki razvoj umetne inteligence </a:t>
            </a:r>
            <a:r>
              <a:rPr lang="sl-SI" dirty="0"/>
              <a:t>pa se v glavnem posveča razvoju sistemov, ki </a:t>
            </a:r>
            <a:r>
              <a:rPr lang="sl-SI" dirty="0">
                <a:solidFill>
                  <a:srgbClr val="C00000"/>
                </a:solidFill>
              </a:rPr>
              <a:t>mislijo in/ali delujejo </a:t>
            </a:r>
            <a:r>
              <a:rPr lang="sl-SI" b="1" dirty="0">
                <a:solidFill>
                  <a:srgbClr val="C00000"/>
                </a:solidFill>
              </a:rPr>
              <a:t>racionalno</a:t>
            </a:r>
            <a:r>
              <a:rPr lang="sl-SI" dirty="0"/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212611"/>
              </p:ext>
            </p:extLst>
          </p:nvPr>
        </p:nvGraphicFramePr>
        <p:xfrm>
          <a:off x="1199456" y="2154122"/>
          <a:ext cx="7560841" cy="128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3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3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l-SI" sz="2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200" noProof="0"/>
                        <a:t>človeku podobno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200" noProof="0" dirty="0"/>
                        <a:t>racionalno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2200" b="1" noProof="0"/>
                        <a:t>mislijo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200" noProof="0"/>
                        <a:t>Kognitivna</a:t>
                      </a:r>
                      <a:r>
                        <a:rPr lang="sl-SI" sz="2200" baseline="0" noProof="0"/>
                        <a:t> znanost</a:t>
                      </a:r>
                      <a:endParaRPr lang="sl-SI" sz="2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200" noProof="0" dirty="0"/>
                        <a:t>Raziskave principov umovanja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2200" b="1" noProof="0"/>
                        <a:t>delujejo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200" noProof="0" dirty="0"/>
                        <a:t>Turingov pristop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200" noProof="0" dirty="0"/>
                        <a:t>Razvoj racionalnega agenta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Cilji razvoja umetne inteligence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8" y="1844824"/>
            <a:ext cx="2649351" cy="3888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88538F-A12C-100A-E3B8-7DEE8DD29B7E}"/>
              </a:ext>
            </a:extLst>
          </p:cNvPr>
          <p:cNvSpPr txBox="1"/>
          <p:nvPr/>
        </p:nvSpPr>
        <p:spPr>
          <a:xfrm>
            <a:off x="9164139" y="4869160"/>
            <a:ext cx="768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GB" dirty="0">
              <a:solidFill>
                <a:schemeClr val="bg1"/>
              </a:solidFill>
            </a:endParaRPr>
          </a:p>
          <a:p>
            <a:pPr algn="r"/>
            <a:r>
              <a:rPr lang="sl-SI" dirty="0">
                <a:solidFill>
                  <a:schemeClr val="bg1"/>
                </a:solidFill>
              </a:rPr>
              <a:t>Alan</a:t>
            </a:r>
            <a:r>
              <a:rPr lang="en-GB" dirty="0">
                <a:solidFill>
                  <a:schemeClr val="bg1"/>
                </a:solidFill>
              </a:rPr>
              <a:t>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Turing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476672"/>
            <a:ext cx="10513168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sl-SI" sz="3600" dirty="0"/>
              <a:t>Kaj moramo razumeti pri razvoju umetne inteligence?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11424" y="1628800"/>
            <a:ext cx="10585176" cy="453650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Kako se znanje pridobi, predstavi in </a:t>
            </a:r>
            <a:r>
              <a:rPr lang="sl-SI" sz="2800" dirty="0" smtClean="0"/>
              <a:t>shrani.</a:t>
            </a:r>
            <a:endParaRPr lang="sl-SI" sz="28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Kako se ustvari in nauči inteligentno </a:t>
            </a:r>
            <a:r>
              <a:rPr lang="sl-SI" sz="2800" dirty="0" smtClean="0"/>
              <a:t>delovanje.</a:t>
            </a:r>
            <a:endParaRPr lang="sl-SI" sz="28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Kako se </a:t>
            </a:r>
            <a:r>
              <a:rPr lang="sl-SI" sz="2800" dirty="0" smtClean="0"/>
              <a:t>senzorske signale pretvori </a:t>
            </a:r>
            <a:r>
              <a:rPr lang="sl-SI" sz="2800" dirty="0"/>
              <a:t>v </a:t>
            </a:r>
            <a:r>
              <a:rPr lang="sl-SI" sz="2800" dirty="0" smtClean="0"/>
              <a:t>podatke in </a:t>
            </a:r>
            <a:br>
              <a:rPr lang="sl-SI" sz="2800" dirty="0" smtClean="0"/>
            </a:br>
            <a:r>
              <a:rPr lang="sl-SI" sz="2800" dirty="0" smtClean="0"/>
              <a:t>simbole.</a:t>
            </a:r>
            <a:endParaRPr lang="sl-SI" sz="28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Kako se upravlja s </a:t>
            </a:r>
            <a:r>
              <a:rPr lang="sl-SI" sz="2800" dirty="0" smtClean="0"/>
              <a:t>podatki in simboli </a:t>
            </a:r>
            <a:r>
              <a:rPr lang="sl-SI" sz="2800" dirty="0"/>
              <a:t>za </a:t>
            </a:r>
            <a:r>
              <a:rPr lang="sl-SI" sz="2800" dirty="0" smtClean="0"/>
              <a:t/>
            </a:r>
            <a:br>
              <a:rPr lang="sl-SI" sz="2800" dirty="0" smtClean="0"/>
            </a:br>
            <a:r>
              <a:rPr lang="sl-SI" sz="2800" dirty="0" smtClean="0"/>
              <a:t>logično </a:t>
            </a:r>
            <a:r>
              <a:rPr lang="sl-SI" sz="2800" dirty="0"/>
              <a:t>sklepanje </a:t>
            </a:r>
            <a:r>
              <a:rPr lang="sl-SI" sz="2800" dirty="0" smtClean="0"/>
              <a:t>o </a:t>
            </a:r>
            <a:r>
              <a:rPr lang="sl-SI" sz="2800" dirty="0"/>
              <a:t>preteklosti </a:t>
            </a:r>
            <a:r>
              <a:rPr lang="sl-SI" sz="2800" dirty="0" smtClean="0"/>
              <a:t>in prihodnosti.</a:t>
            </a:r>
            <a:endParaRPr lang="sl-SI" sz="28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sl-SI" sz="2800" dirty="0"/>
              <a:t>Kako se komunicira in razume </a:t>
            </a:r>
            <a:r>
              <a:rPr lang="sl-SI" sz="2800" dirty="0" smtClean="0"/>
              <a:t>jezik</a:t>
            </a:r>
            <a:r>
              <a:rPr lang="sl-SI" sz="2800" dirty="0"/>
              <a:t> </a:t>
            </a:r>
            <a:r>
              <a:rPr lang="sl-SI" sz="2800" dirty="0" smtClean="0"/>
              <a:t>za sporazumevanje.</a:t>
            </a:r>
            <a:endParaRPr lang="sl-SI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1844824"/>
            <a:ext cx="3458439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47111"/>
      </p:ext>
    </p:extLst>
  </p:cSld>
  <p:clrMapOvr>
    <a:masterClrMapping/>
  </p:clrMapOvr>
</p:sld>
</file>

<file path=ppt/theme/theme1.xml><?xml version="1.0" encoding="utf-8"?>
<a:theme xmlns:a="http://schemas.openxmlformats.org/drawingml/2006/main" name="Composite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4980</TotalTime>
  <Words>1588</Words>
  <Application>Microsoft Office PowerPoint</Application>
  <PresentationFormat>Widescreen</PresentationFormat>
  <Paragraphs>194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Courier New</vt:lpstr>
      <vt:lpstr>Wingdings</vt:lpstr>
      <vt:lpstr>Composite</vt:lpstr>
      <vt:lpstr>Umetna inteligenca  in možnost uporabe v farmacevtski tehnologiji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</dc:creator>
  <cp:lastModifiedBy>Dobrišek, Simon</cp:lastModifiedBy>
  <cp:revision>692</cp:revision>
  <cp:lastPrinted>2016-03-08T12:02:28Z</cp:lastPrinted>
  <dcterms:created xsi:type="dcterms:W3CDTF">2010-10-08T19:42:25Z</dcterms:created>
  <dcterms:modified xsi:type="dcterms:W3CDTF">2024-06-12T12:00:16Z</dcterms:modified>
</cp:coreProperties>
</file>